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1" r:id="rId4"/>
    <p:sldId id="273" r:id="rId5"/>
    <p:sldId id="258" r:id="rId6"/>
    <p:sldId id="277" r:id="rId7"/>
    <p:sldId id="278" r:id="rId8"/>
    <p:sldId id="279" r:id="rId9"/>
    <p:sldId id="281" r:id="rId10"/>
    <p:sldId id="275" r:id="rId11"/>
    <p:sldId id="282" r:id="rId12"/>
    <p:sldId id="260" r:id="rId13"/>
    <p:sldId id="262" r:id="rId14"/>
    <p:sldId id="263" r:id="rId15"/>
    <p:sldId id="266" r:id="rId16"/>
    <p:sldId id="259" r:id="rId17"/>
    <p:sldId id="271" r:id="rId18"/>
    <p:sldId id="270" r:id="rId19"/>
    <p:sldId id="269" r:id="rId20"/>
    <p:sldId id="267" r:id="rId21"/>
    <p:sldId id="268"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260026"/>
    <a:srgbClr val="0037A4"/>
    <a:srgbClr val="080808"/>
    <a:srgbClr val="54D925"/>
    <a:srgbClr val="5D075D"/>
    <a:srgbClr val="A70990"/>
    <a:srgbClr val="FC2C85"/>
    <a:srgbClr val="FAF40A"/>
    <a:srgbClr val="D60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94624" autoAdjust="0"/>
  </p:normalViewPr>
  <p:slideViewPr>
    <p:cSldViewPr>
      <p:cViewPr varScale="1">
        <p:scale>
          <a:sx n="70" d="100"/>
          <a:sy n="70" d="100"/>
        </p:scale>
        <p:origin x="-115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BDE27E-716A-4212-BEE5-119B2CC0F0A2}" type="datetimeFigureOut">
              <a:rPr lang="en-US" smtClean="0"/>
              <a:t>7/25/2011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C78E9-D500-4EB6-BC8A-80A90382FD93}" type="slidenum">
              <a:rPr lang="en-US" smtClean="0"/>
              <a:t>‹#›</a:t>
            </a:fld>
            <a:endParaRPr lang="en-US"/>
          </a:p>
        </p:txBody>
      </p:sp>
    </p:spTree>
    <p:extLst>
      <p:ext uri="{BB962C8B-B14F-4D97-AF65-F5344CB8AC3E}">
        <p14:creationId xmlns:p14="http://schemas.microsoft.com/office/powerpoint/2010/main" val="127423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C78E9-D500-4EB6-BC8A-80A90382FD93}" type="slidenum">
              <a:rPr lang="en-US" smtClean="0"/>
              <a:t>4</a:t>
            </a:fld>
            <a:endParaRPr lang="en-US"/>
          </a:p>
        </p:txBody>
      </p:sp>
    </p:spTree>
    <p:extLst>
      <p:ext uri="{BB962C8B-B14F-4D97-AF65-F5344CB8AC3E}">
        <p14:creationId xmlns:p14="http://schemas.microsoft.com/office/powerpoint/2010/main" val="222426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FD7CC-092D-4973-B2F9-6C0BA28419D0}" type="datetimeFigureOut">
              <a:rPr lang="en-US" smtClean="0"/>
              <a:t>7/25/2011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0DD4C-E685-42C3-9421-B8CA78DF76AD}" type="slidenum">
              <a:rPr lang="en-US" smtClean="0"/>
              <a:t>‹#›</a:t>
            </a:fld>
            <a:endParaRPr lang="en-US"/>
          </a:p>
        </p:txBody>
      </p:sp>
    </p:spTree>
    <p:extLst>
      <p:ext uri="{BB962C8B-B14F-4D97-AF65-F5344CB8AC3E}">
        <p14:creationId xmlns:p14="http://schemas.microsoft.com/office/powerpoint/2010/main" val="186143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FD7CC-092D-4973-B2F9-6C0BA28419D0}" type="datetimeFigureOut">
              <a:rPr lang="en-US" smtClean="0"/>
              <a:t>7/25/2011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0DD4C-E685-42C3-9421-B8CA78DF76AD}" type="slidenum">
              <a:rPr lang="en-US" smtClean="0"/>
              <a:t>‹#›</a:t>
            </a:fld>
            <a:endParaRPr lang="en-US"/>
          </a:p>
        </p:txBody>
      </p:sp>
    </p:spTree>
    <p:extLst>
      <p:ext uri="{BB962C8B-B14F-4D97-AF65-F5344CB8AC3E}">
        <p14:creationId xmlns:p14="http://schemas.microsoft.com/office/powerpoint/2010/main" val="348985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FD7CC-092D-4973-B2F9-6C0BA28419D0}" type="datetimeFigureOut">
              <a:rPr lang="en-US" smtClean="0"/>
              <a:t>7/25/2011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0DD4C-E685-42C3-9421-B8CA78DF76AD}" type="slidenum">
              <a:rPr lang="en-US" smtClean="0"/>
              <a:t>‹#›</a:t>
            </a:fld>
            <a:endParaRPr lang="en-US"/>
          </a:p>
        </p:txBody>
      </p:sp>
    </p:spTree>
    <p:extLst>
      <p:ext uri="{BB962C8B-B14F-4D97-AF65-F5344CB8AC3E}">
        <p14:creationId xmlns:p14="http://schemas.microsoft.com/office/powerpoint/2010/main" val="296926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FD7CC-092D-4973-B2F9-6C0BA28419D0}" type="datetimeFigureOut">
              <a:rPr lang="en-US" smtClean="0"/>
              <a:t>7/25/2011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0DD4C-E685-42C3-9421-B8CA78DF76AD}" type="slidenum">
              <a:rPr lang="en-US" smtClean="0"/>
              <a:t>‹#›</a:t>
            </a:fld>
            <a:endParaRPr lang="en-US"/>
          </a:p>
        </p:txBody>
      </p:sp>
    </p:spTree>
    <p:extLst>
      <p:ext uri="{BB962C8B-B14F-4D97-AF65-F5344CB8AC3E}">
        <p14:creationId xmlns:p14="http://schemas.microsoft.com/office/powerpoint/2010/main" val="409612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FD7CC-092D-4973-B2F9-6C0BA28419D0}" type="datetimeFigureOut">
              <a:rPr lang="en-US" smtClean="0"/>
              <a:t>7/25/2011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0DD4C-E685-42C3-9421-B8CA78DF76AD}" type="slidenum">
              <a:rPr lang="en-US" smtClean="0"/>
              <a:t>‹#›</a:t>
            </a:fld>
            <a:endParaRPr lang="en-US"/>
          </a:p>
        </p:txBody>
      </p:sp>
    </p:spTree>
    <p:extLst>
      <p:ext uri="{BB962C8B-B14F-4D97-AF65-F5344CB8AC3E}">
        <p14:creationId xmlns:p14="http://schemas.microsoft.com/office/powerpoint/2010/main" val="99623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FD7CC-092D-4973-B2F9-6C0BA28419D0}" type="datetimeFigureOut">
              <a:rPr lang="en-US" smtClean="0"/>
              <a:t>7/25/2011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0DD4C-E685-42C3-9421-B8CA78DF76AD}" type="slidenum">
              <a:rPr lang="en-US" smtClean="0"/>
              <a:t>‹#›</a:t>
            </a:fld>
            <a:endParaRPr lang="en-US"/>
          </a:p>
        </p:txBody>
      </p:sp>
    </p:spTree>
    <p:extLst>
      <p:ext uri="{BB962C8B-B14F-4D97-AF65-F5344CB8AC3E}">
        <p14:creationId xmlns:p14="http://schemas.microsoft.com/office/powerpoint/2010/main" val="299650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FD7CC-092D-4973-B2F9-6C0BA28419D0}" type="datetimeFigureOut">
              <a:rPr lang="en-US" smtClean="0"/>
              <a:t>7/25/2011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10DD4C-E685-42C3-9421-B8CA78DF76AD}" type="slidenum">
              <a:rPr lang="en-US" smtClean="0"/>
              <a:t>‹#›</a:t>
            </a:fld>
            <a:endParaRPr lang="en-US"/>
          </a:p>
        </p:txBody>
      </p:sp>
    </p:spTree>
    <p:extLst>
      <p:ext uri="{BB962C8B-B14F-4D97-AF65-F5344CB8AC3E}">
        <p14:creationId xmlns:p14="http://schemas.microsoft.com/office/powerpoint/2010/main" val="19156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FD7CC-092D-4973-B2F9-6C0BA28419D0}" type="datetimeFigureOut">
              <a:rPr lang="en-US" smtClean="0"/>
              <a:t>7/25/2011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0DD4C-E685-42C3-9421-B8CA78DF76AD}" type="slidenum">
              <a:rPr lang="en-US" smtClean="0"/>
              <a:t>‹#›</a:t>
            </a:fld>
            <a:endParaRPr lang="en-US"/>
          </a:p>
        </p:txBody>
      </p:sp>
    </p:spTree>
    <p:extLst>
      <p:ext uri="{BB962C8B-B14F-4D97-AF65-F5344CB8AC3E}">
        <p14:creationId xmlns:p14="http://schemas.microsoft.com/office/powerpoint/2010/main" val="253399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FD7CC-092D-4973-B2F9-6C0BA28419D0}" type="datetimeFigureOut">
              <a:rPr lang="en-US" smtClean="0"/>
              <a:t>7/25/2011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10DD4C-E685-42C3-9421-B8CA78DF76AD}" type="slidenum">
              <a:rPr lang="en-US" smtClean="0"/>
              <a:t>‹#›</a:t>
            </a:fld>
            <a:endParaRPr lang="en-US"/>
          </a:p>
        </p:txBody>
      </p:sp>
    </p:spTree>
    <p:extLst>
      <p:ext uri="{BB962C8B-B14F-4D97-AF65-F5344CB8AC3E}">
        <p14:creationId xmlns:p14="http://schemas.microsoft.com/office/powerpoint/2010/main" val="155237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FD7CC-092D-4973-B2F9-6C0BA28419D0}" type="datetimeFigureOut">
              <a:rPr lang="en-US" smtClean="0"/>
              <a:t>7/25/2011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0DD4C-E685-42C3-9421-B8CA78DF76AD}" type="slidenum">
              <a:rPr lang="en-US" smtClean="0"/>
              <a:t>‹#›</a:t>
            </a:fld>
            <a:endParaRPr lang="en-US"/>
          </a:p>
        </p:txBody>
      </p:sp>
    </p:spTree>
    <p:extLst>
      <p:ext uri="{BB962C8B-B14F-4D97-AF65-F5344CB8AC3E}">
        <p14:creationId xmlns:p14="http://schemas.microsoft.com/office/powerpoint/2010/main" val="73451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FD7CC-092D-4973-B2F9-6C0BA28419D0}" type="datetimeFigureOut">
              <a:rPr lang="en-US" smtClean="0"/>
              <a:t>7/25/2011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0DD4C-E685-42C3-9421-B8CA78DF76AD}" type="slidenum">
              <a:rPr lang="en-US" smtClean="0"/>
              <a:t>‹#›</a:t>
            </a:fld>
            <a:endParaRPr lang="en-US"/>
          </a:p>
        </p:txBody>
      </p:sp>
    </p:spTree>
    <p:extLst>
      <p:ext uri="{BB962C8B-B14F-4D97-AF65-F5344CB8AC3E}">
        <p14:creationId xmlns:p14="http://schemas.microsoft.com/office/powerpoint/2010/main" val="200040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FD7CC-092D-4973-B2F9-6C0BA28419D0}" type="datetimeFigureOut">
              <a:rPr lang="en-US" smtClean="0"/>
              <a:t>7/25/2011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0DD4C-E685-42C3-9421-B8CA78DF76AD}" type="slidenum">
              <a:rPr lang="en-US" smtClean="0"/>
              <a:t>‹#›</a:t>
            </a:fld>
            <a:endParaRPr lang="en-US"/>
          </a:p>
        </p:txBody>
      </p:sp>
    </p:spTree>
    <p:extLst>
      <p:ext uri="{BB962C8B-B14F-4D97-AF65-F5344CB8AC3E}">
        <p14:creationId xmlns:p14="http://schemas.microsoft.com/office/powerpoint/2010/main" val="2191164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pi.nsw.gov.au/__data/assets/pdf_file/0006/145824/ovine-brucellosis.pdf" TargetMode="External"/><Relationship Id="rId2" Type="http://schemas.openxmlformats.org/officeDocument/2006/relationships/hyperlink" Target="http://www.cfsph.iastate.edu/Factsheets/pdfs/brucellosis_canis.pdf" TargetMode="External"/><Relationship Id="rId1" Type="http://schemas.openxmlformats.org/officeDocument/2006/relationships/slideLayout" Target="../slideLayouts/slideLayout2.xml"/><Relationship Id="rId4" Type="http://schemas.openxmlformats.org/officeDocument/2006/relationships/hyperlink" Target="http://www.kosvi.com/courses/vpat5215_1/vpat5310/fetus/fet07.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269659">
            <a:off x="-212957" y="1977677"/>
            <a:ext cx="9553536" cy="2758270"/>
          </a:xfrm>
        </p:spPr>
        <p:txBody>
          <a:bodyPr/>
          <a:lstStyle/>
          <a:p>
            <a:r>
              <a:rPr lang="en-US" sz="6600" dirty="0" smtClean="0">
                <a:latin typeface="Microdot" pitchFamily="2" charset="0"/>
              </a:rPr>
              <a:t>Brucellosis</a:t>
            </a:r>
            <a:endParaRPr lang="en-US" sz="6600" dirty="0">
              <a:latin typeface="Microdot" pitchFamily="2" charset="0"/>
            </a:endParaRPr>
          </a:p>
        </p:txBody>
      </p:sp>
      <p:sp>
        <p:nvSpPr>
          <p:cNvPr id="3" name="Subtitle 2"/>
          <p:cNvSpPr>
            <a:spLocks noGrp="1"/>
          </p:cNvSpPr>
          <p:nvPr>
            <p:ph type="subTitle" idx="1"/>
          </p:nvPr>
        </p:nvSpPr>
        <p:spPr>
          <a:xfrm rot="1256263">
            <a:off x="-436865" y="3662542"/>
            <a:ext cx="9426444" cy="1237652"/>
          </a:xfrm>
        </p:spPr>
        <p:txBody>
          <a:bodyPr/>
          <a:lstStyle/>
          <a:p>
            <a:r>
              <a:rPr lang="en-US" i="1" dirty="0" smtClean="0">
                <a:solidFill>
                  <a:schemeClr val="bg1">
                    <a:lumMod val="50000"/>
                  </a:schemeClr>
                </a:solidFill>
                <a:latin typeface="Batavia" pitchFamily="2" charset="0"/>
              </a:rPr>
              <a:t>Power Point By Brittney Wilson</a:t>
            </a:r>
            <a:endParaRPr lang="en-US" i="1" dirty="0">
              <a:solidFill>
                <a:schemeClr val="bg1">
                  <a:lumMod val="50000"/>
                </a:schemeClr>
              </a:solidFill>
              <a:latin typeface="Batavia" pitchFamily="2" charset="0"/>
            </a:endParaRPr>
          </a:p>
        </p:txBody>
      </p:sp>
    </p:spTree>
    <p:extLst>
      <p:ext uri="{BB962C8B-B14F-4D97-AF65-F5344CB8AC3E}">
        <p14:creationId xmlns:p14="http://schemas.microsoft.com/office/powerpoint/2010/main" val="2134278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421" y="3647494"/>
            <a:ext cx="4335603" cy="304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52400" y="76200"/>
            <a:ext cx="8610600" cy="2514601"/>
          </a:xfrm>
        </p:spPr>
        <p:txBody>
          <a:bodyPr>
            <a:normAutofit/>
          </a:bodyPr>
          <a:lstStyle/>
          <a:p>
            <a:pPr marL="0" indent="0" algn="ctr">
              <a:buNone/>
            </a:pPr>
            <a:r>
              <a:rPr lang="en-US" dirty="0"/>
              <a:t>Vaccination must be done by an accredited veterinarian at calf ages that vary from two to four months using standard dosage vaccine, or from 4 to 12 months using reduced dosage vaccine.</a:t>
            </a:r>
          </a:p>
        </p:txBody>
      </p:sp>
    </p:spTree>
    <p:extLst>
      <p:ext uri="{BB962C8B-B14F-4D97-AF65-F5344CB8AC3E}">
        <p14:creationId xmlns:p14="http://schemas.microsoft.com/office/powerpoint/2010/main" val="953095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6385" y="5501185"/>
            <a:ext cx="2641353" cy="1262045"/>
          </a:xfrm>
          <a:solidFill>
            <a:srgbClr val="0037A4"/>
          </a:solidFill>
        </p:spPr>
        <p:txBody>
          <a:bodyPr>
            <a:normAutofit fontScale="85000" lnSpcReduction="20000"/>
          </a:bodyPr>
          <a:lstStyle/>
          <a:p>
            <a:pPr marL="0" indent="0" algn="ctr">
              <a:buNone/>
            </a:pPr>
            <a:endParaRPr lang="en-US" sz="2400" dirty="0" smtClean="0"/>
          </a:p>
          <a:p>
            <a:pPr marL="0" indent="0" algn="ctr">
              <a:buNone/>
            </a:pPr>
            <a:r>
              <a:rPr lang="en-US" sz="2400" dirty="0" smtClean="0"/>
              <a:t>A stillbirth </a:t>
            </a:r>
            <a:r>
              <a:rPr lang="en-US" sz="2400" dirty="0"/>
              <a:t>fetus with necrotic </a:t>
            </a:r>
            <a:r>
              <a:rPr lang="en-US" sz="2400" dirty="0" smtClean="0"/>
              <a:t>placenta </a:t>
            </a:r>
          </a:p>
          <a:p>
            <a:pPr marL="0" indent="0" algn="ctr">
              <a:buNone/>
            </a:pPr>
            <a:r>
              <a:rPr lang="en-US" sz="2400" dirty="0" smtClean="0"/>
              <a:t>(death of body tissue)</a:t>
            </a:r>
            <a:endParaRPr lang="en-US" sz="2400" dirty="0"/>
          </a:p>
          <a:p>
            <a:pPr marL="0" indent="0">
              <a:buNone/>
            </a:pPr>
            <a:endParaRPr lang="en-US" dirty="0" smtClean="0"/>
          </a:p>
          <a:p>
            <a:pPr marL="0" indent="0">
              <a:buNone/>
            </a:pPr>
            <a:endParaRPr lang="en-US" dirty="0"/>
          </a:p>
        </p:txBody>
      </p:sp>
      <p:sp>
        <p:nvSpPr>
          <p:cNvPr id="4" name="Content Placeholder 2"/>
          <p:cNvSpPr txBox="1">
            <a:spLocks noGrp="1"/>
          </p:cNvSpPr>
          <p:nvPr>
            <p:ph type="title"/>
          </p:nvPr>
        </p:nvSpPr>
        <p:spPr>
          <a:prstGeom prst="rect">
            <a:avLst/>
          </a:prstGeom>
          <a:solidFill>
            <a:srgbClr val="0037A4"/>
          </a:solidFill>
          <a:ln>
            <a:solidFill>
              <a:srgbClr val="54D925"/>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100" b="1" dirty="0" err="1" smtClean="0">
                <a:latin typeface="Microdot" pitchFamily="2" charset="0"/>
              </a:rPr>
              <a:t>Brucella</a:t>
            </a:r>
            <a:r>
              <a:rPr lang="en-US" sz="3100" b="1" dirty="0" smtClean="0">
                <a:latin typeface="Microdot" pitchFamily="2" charset="0"/>
              </a:rPr>
              <a:t> </a:t>
            </a:r>
            <a:r>
              <a:rPr lang="en-US" sz="3100" b="1" dirty="0" err="1" smtClean="0">
                <a:latin typeface="Microdot" pitchFamily="2" charset="0"/>
              </a:rPr>
              <a:t>melintensis</a:t>
            </a:r>
            <a:r>
              <a:rPr lang="en-US" sz="3100" b="1" dirty="0" smtClean="0">
                <a:latin typeface="Microdot" pitchFamily="2" charset="0"/>
              </a:rPr>
              <a:t>- </a:t>
            </a:r>
          </a:p>
          <a:p>
            <a:pPr marL="0" indent="0" algn="ctr">
              <a:buNone/>
            </a:pPr>
            <a:r>
              <a:rPr lang="en-US" sz="1800" dirty="0" smtClean="0"/>
              <a:t>mainly </a:t>
            </a:r>
            <a:r>
              <a:rPr lang="en-US" sz="1800" dirty="0"/>
              <a:t>affects female goats, causing </a:t>
            </a:r>
            <a:r>
              <a:rPr lang="en-US" sz="1800" dirty="0" err="1"/>
              <a:t>caprine</a:t>
            </a:r>
            <a:r>
              <a:rPr lang="en-US" sz="1800" dirty="0"/>
              <a:t> brucellosis - can also affect female sheep.</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79" y="2975023"/>
            <a:ext cx="2603579" cy="378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7958" y="1583140"/>
            <a:ext cx="2514600" cy="1261884"/>
          </a:xfrm>
          <a:prstGeom prst="rect">
            <a:avLst/>
          </a:prstGeom>
          <a:solidFill>
            <a:srgbClr val="0037A4"/>
          </a:solidFill>
        </p:spPr>
        <p:txBody>
          <a:bodyPr wrap="square">
            <a:spAutoFit/>
          </a:bodyPr>
          <a:lstStyle/>
          <a:p>
            <a:pPr algn="ctr"/>
            <a:endParaRPr lang="en-US" dirty="0" smtClean="0"/>
          </a:p>
          <a:p>
            <a:pPr algn="ctr"/>
            <a:r>
              <a:rPr lang="en-US" sz="2000" dirty="0" err="1" smtClean="0"/>
              <a:t>Hygromas</a:t>
            </a:r>
            <a:r>
              <a:rPr lang="en-US" sz="2000" dirty="0" smtClean="0"/>
              <a:t> </a:t>
            </a:r>
            <a:r>
              <a:rPr lang="en-US" sz="2000" dirty="0"/>
              <a:t>on the knee </a:t>
            </a:r>
            <a:r>
              <a:rPr lang="en-US" sz="2000" dirty="0" smtClean="0"/>
              <a:t>joint</a:t>
            </a:r>
          </a:p>
          <a:p>
            <a:pPr algn="ctr"/>
            <a:endParaRPr lang="en-US"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4000"/>
            <a:ext cx="2933700" cy="277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128" y="4421755"/>
            <a:ext cx="3123572" cy="23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681632" y="2226108"/>
            <a:ext cx="3750860" cy="246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040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4114800" cy="5029200"/>
          </a:xfrm>
          <a:solidFill>
            <a:srgbClr val="260026"/>
          </a:solidFill>
        </p:spPr>
        <p:txBody>
          <a:bodyPr>
            <a:normAutofit fontScale="70000" lnSpcReduction="20000"/>
          </a:bodyPr>
          <a:lstStyle/>
          <a:p>
            <a:r>
              <a:rPr lang="en-US" dirty="0" smtClean="0">
                <a:solidFill>
                  <a:schemeClr val="bg1">
                    <a:lumMod val="50000"/>
                  </a:schemeClr>
                </a:solidFill>
              </a:rPr>
              <a:t>Dogs are the definitive host of this organism</a:t>
            </a:r>
          </a:p>
          <a:p>
            <a:r>
              <a:rPr lang="en-US" dirty="0" smtClean="0">
                <a:solidFill>
                  <a:schemeClr val="bg1">
                    <a:lumMod val="50000"/>
                  </a:schemeClr>
                </a:solidFill>
              </a:rPr>
              <a:t>The disease spreads rapidly among closely confined dogs, especially at time of breeding or when abortions occur. </a:t>
            </a:r>
          </a:p>
          <a:p>
            <a:r>
              <a:rPr lang="en-US" dirty="0" smtClean="0">
                <a:solidFill>
                  <a:schemeClr val="bg1">
                    <a:lumMod val="50000"/>
                  </a:schemeClr>
                </a:solidFill>
              </a:rPr>
              <a:t>Transmission occurs via ingestion of contaminated materials or venereal routes (mating). </a:t>
            </a:r>
          </a:p>
          <a:p>
            <a:r>
              <a:rPr lang="en-US" dirty="0" smtClean="0">
                <a:solidFill>
                  <a:schemeClr val="bg1">
                    <a:lumMod val="50000"/>
                  </a:schemeClr>
                </a:solidFill>
              </a:rPr>
              <a:t>Both sexes appear to be equally susceptible.</a:t>
            </a:r>
            <a:endParaRPr lang="en-US" dirty="0">
              <a:solidFill>
                <a:schemeClr val="bg1">
                  <a:lumMod val="50000"/>
                </a:schemeClr>
              </a:solidFill>
            </a:endParaRPr>
          </a:p>
          <a:p>
            <a:pPr marL="0" indent="0" algn="ctr">
              <a:buNone/>
            </a:pPr>
            <a:r>
              <a:rPr lang="en-US" sz="2800" dirty="0" smtClean="0">
                <a:solidFill>
                  <a:schemeClr val="bg1"/>
                </a:solidFill>
              </a:rPr>
              <a:t/>
            </a:r>
            <a:br>
              <a:rPr lang="en-US" sz="2800" dirty="0" smtClean="0">
                <a:solidFill>
                  <a:schemeClr val="bg1"/>
                </a:solidFill>
              </a:rPr>
            </a:br>
            <a:r>
              <a:rPr lang="en-US" sz="2800" dirty="0" smtClean="0">
                <a:solidFill>
                  <a:schemeClr val="bg1"/>
                </a:solidFill>
              </a:rPr>
              <a:t>A </a:t>
            </a:r>
            <a:r>
              <a:rPr lang="en-US" sz="2800" b="1" dirty="0">
                <a:solidFill>
                  <a:schemeClr val="bg1"/>
                </a:solidFill>
              </a:rPr>
              <a:t>primary host</a:t>
            </a:r>
            <a:r>
              <a:rPr lang="en-US" sz="2800" dirty="0">
                <a:solidFill>
                  <a:schemeClr val="bg1"/>
                </a:solidFill>
              </a:rPr>
              <a:t> or </a:t>
            </a:r>
            <a:r>
              <a:rPr lang="en-US" sz="2800" b="1" dirty="0">
                <a:solidFill>
                  <a:schemeClr val="bg1"/>
                </a:solidFill>
              </a:rPr>
              <a:t>definitive host</a:t>
            </a:r>
            <a:r>
              <a:rPr lang="en-US" sz="2800" dirty="0">
                <a:solidFill>
                  <a:schemeClr val="bg1"/>
                </a:solidFill>
              </a:rPr>
              <a:t> is a host in which the parasite reaches maturity </a:t>
            </a:r>
            <a:r>
              <a:rPr lang="en-US" sz="2800" dirty="0" smtClean="0">
                <a:solidFill>
                  <a:schemeClr val="bg1"/>
                </a:solidFill>
              </a:rPr>
              <a:t>and can reproduces </a:t>
            </a:r>
            <a:r>
              <a:rPr lang="en-US" sz="2800" dirty="0">
                <a:solidFill>
                  <a:schemeClr val="bg1"/>
                </a:solidFill>
              </a:rPr>
              <a:t>sexually.</a:t>
            </a:r>
            <a:endParaRPr lang="en-US" sz="2800" dirty="0" smtClean="0">
              <a:solidFill>
                <a:schemeClr val="bg1"/>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229600"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358774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267200" y="4648200"/>
            <a:ext cx="4724400" cy="2057400"/>
          </a:xfrm>
          <a:prstGeom prst="rect">
            <a:avLst/>
          </a:prstGeom>
          <a:solidFill>
            <a:srgbClr val="260026"/>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mtClean="0">
              <a:solidFill>
                <a:schemeClr val="bg1"/>
              </a:solidFill>
            </a:endParaRPr>
          </a:p>
          <a:p>
            <a:pPr marL="0" indent="0" algn="ctr">
              <a:buFont typeface="Arial" pitchFamily="34" charset="0"/>
              <a:buNone/>
            </a:pPr>
            <a:r>
              <a:rPr lang="en-US" smtClean="0">
                <a:solidFill>
                  <a:schemeClr val="bg1"/>
                </a:solidFill>
              </a:rPr>
              <a:t>Most veterinarians are aware of the zoonotic risks of the other </a:t>
            </a:r>
            <a:r>
              <a:rPr lang="en-US" i="1" smtClean="0">
                <a:solidFill>
                  <a:schemeClr val="bg1"/>
                </a:solidFill>
              </a:rPr>
              <a:t>Brucella</a:t>
            </a:r>
            <a:r>
              <a:rPr lang="en-US" smtClean="0">
                <a:solidFill>
                  <a:schemeClr val="bg1"/>
                </a:solidFill>
              </a:rPr>
              <a:t> species (</a:t>
            </a:r>
            <a:r>
              <a:rPr lang="en-US" i="1" smtClean="0">
                <a:solidFill>
                  <a:schemeClr val="bg1"/>
                </a:solidFill>
              </a:rPr>
              <a:t>abortus, suis, melitensis</a:t>
            </a:r>
            <a:r>
              <a:rPr lang="en-US" smtClean="0">
                <a:solidFill>
                  <a:schemeClr val="bg1"/>
                </a:solidFill>
              </a:rPr>
              <a:t>). </a:t>
            </a:r>
            <a:r>
              <a:rPr lang="en-US" i="1" smtClean="0">
                <a:solidFill>
                  <a:schemeClr val="bg1"/>
                </a:solidFill>
              </a:rPr>
              <a:t>B. canis</a:t>
            </a:r>
            <a:r>
              <a:rPr lang="en-US" smtClean="0">
                <a:solidFill>
                  <a:schemeClr val="bg1"/>
                </a:solidFill>
              </a:rPr>
              <a:t> is often overlooked due to the mild clinical signs it causes. Dogs and wild candidates are susceptible while felines are resistant. </a:t>
            </a:r>
          </a:p>
          <a:p>
            <a:pPr marL="0" indent="0">
              <a:buFont typeface="Arial" pitchFamily="34" charset="0"/>
              <a:buNone/>
            </a:pPr>
            <a:endParaRPr lang="en-US" dirty="0">
              <a:solidFill>
                <a:schemeClr val="bg1"/>
              </a:solidFill>
            </a:endParaRPr>
          </a:p>
        </p:txBody>
      </p:sp>
    </p:spTree>
    <p:extLst>
      <p:ext uri="{BB962C8B-B14F-4D97-AF65-F5344CB8AC3E}">
        <p14:creationId xmlns:p14="http://schemas.microsoft.com/office/powerpoint/2010/main" val="2589460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365702">
            <a:off x="20709" y="376696"/>
            <a:ext cx="9144000" cy="1986979"/>
          </a:xfrm>
          <a:solidFill>
            <a:srgbClr val="260026"/>
          </a:solidFill>
        </p:spPr>
        <p:txBody>
          <a:bodyPr>
            <a:normAutofit fontScale="90000"/>
          </a:bodyPr>
          <a:lstStyle/>
          <a:p>
            <a:r>
              <a:rPr lang="en-US" dirty="0" smtClean="0">
                <a:latin typeface="Microdot" pitchFamily="2" charset="0"/>
              </a:rPr>
              <a:t>Brucellosis </a:t>
            </a:r>
            <a:br>
              <a:rPr lang="en-US" dirty="0" smtClean="0">
                <a:latin typeface="Microdot" pitchFamily="2" charset="0"/>
              </a:rPr>
            </a:br>
            <a:r>
              <a:rPr lang="en-US" dirty="0" smtClean="0">
                <a:latin typeface="Microdot" pitchFamily="2" charset="0"/>
              </a:rPr>
              <a:t>Canine </a:t>
            </a:r>
            <a:r>
              <a:rPr lang="en-US" dirty="0">
                <a:latin typeface="Microdot" pitchFamily="2" charset="0"/>
              </a:rPr>
              <a:t>C</a:t>
            </a:r>
            <a:r>
              <a:rPr lang="en-US" dirty="0" smtClean="0">
                <a:latin typeface="Microdot" pitchFamily="2" charset="0"/>
              </a:rPr>
              <a:t>linical Signs</a:t>
            </a:r>
            <a:endParaRPr lang="en-US" dirty="0"/>
          </a:p>
        </p:txBody>
      </p:sp>
      <p:sp>
        <p:nvSpPr>
          <p:cNvPr id="3" name="Content Placeholder 2"/>
          <p:cNvSpPr>
            <a:spLocks noGrp="1"/>
          </p:cNvSpPr>
          <p:nvPr>
            <p:ph idx="1"/>
          </p:nvPr>
        </p:nvSpPr>
        <p:spPr>
          <a:xfrm>
            <a:off x="0" y="2667000"/>
            <a:ext cx="9144000" cy="4191000"/>
          </a:xfrm>
          <a:solidFill>
            <a:srgbClr val="260026"/>
          </a:solidFill>
        </p:spPr>
        <p:txBody>
          <a:bodyPr>
            <a:noAutofit/>
          </a:bodyPr>
          <a:lstStyle/>
          <a:p>
            <a:r>
              <a:rPr lang="en-US" dirty="0" smtClean="0">
                <a:solidFill>
                  <a:schemeClr val="bg1">
                    <a:lumMod val="50000"/>
                  </a:schemeClr>
                </a:solidFill>
              </a:rPr>
              <a:t>May show mild or no clinical signs of infection.</a:t>
            </a:r>
          </a:p>
          <a:p>
            <a:r>
              <a:rPr lang="en-US" dirty="0" smtClean="0">
                <a:solidFill>
                  <a:schemeClr val="bg1">
                    <a:lumMod val="50000"/>
                  </a:schemeClr>
                </a:solidFill>
              </a:rPr>
              <a:t>No deaths reported with B. </a:t>
            </a:r>
            <a:r>
              <a:rPr lang="en-US" dirty="0" err="1" smtClean="0">
                <a:solidFill>
                  <a:schemeClr val="bg1">
                    <a:lumMod val="50000"/>
                  </a:schemeClr>
                </a:solidFill>
              </a:rPr>
              <a:t>canis</a:t>
            </a:r>
            <a:r>
              <a:rPr lang="en-US" dirty="0" smtClean="0">
                <a:solidFill>
                  <a:schemeClr val="bg1">
                    <a:lumMod val="50000"/>
                  </a:schemeClr>
                </a:solidFill>
              </a:rPr>
              <a:t> infection</a:t>
            </a:r>
          </a:p>
          <a:p>
            <a:r>
              <a:rPr lang="en-US" dirty="0" smtClean="0">
                <a:solidFill>
                  <a:schemeClr val="bg1">
                    <a:lumMod val="50000"/>
                  </a:schemeClr>
                </a:solidFill>
              </a:rPr>
              <a:t>Lymph node enlargement is a common finding, (affecting most lymph nodes in the body. )</a:t>
            </a:r>
          </a:p>
          <a:p>
            <a:r>
              <a:rPr lang="en-US" dirty="0" smtClean="0">
                <a:solidFill>
                  <a:schemeClr val="bg1">
                    <a:lumMod val="50000"/>
                  </a:schemeClr>
                </a:solidFill>
              </a:rPr>
              <a:t>The spleen and liver may also become enlarged.</a:t>
            </a:r>
          </a:p>
        </p:txBody>
      </p:sp>
    </p:spTree>
    <p:extLst>
      <p:ext uri="{BB962C8B-B14F-4D97-AF65-F5344CB8AC3E}">
        <p14:creationId xmlns:p14="http://schemas.microsoft.com/office/powerpoint/2010/main" val="1541687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289">
            <a:off x="421628" y="439493"/>
            <a:ext cx="8229600" cy="1398363"/>
          </a:xfrm>
          <a:solidFill>
            <a:srgbClr val="260026"/>
          </a:solidFill>
        </p:spPr>
        <p:txBody>
          <a:bodyPr>
            <a:normAutofit fontScale="90000"/>
          </a:bodyPr>
          <a:lstStyle/>
          <a:p>
            <a:r>
              <a:rPr lang="en-US" dirty="0">
                <a:latin typeface="Microdot" pitchFamily="2" charset="0"/>
              </a:rPr>
              <a:t>More Canine </a:t>
            </a:r>
            <a:r>
              <a:rPr lang="en-US" dirty="0" smtClean="0">
                <a:latin typeface="Microdot" pitchFamily="2" charset="0"/>
              </a:rPr>
              <a:t>Clinical Signs</a:t>
            </a:r>
            <a:endParaRPr lang="en-US" dirty="0">
              <a:latin typeface="Microdot" pitchFamily="2" charset="0"/>
            </a:endParaRPr>
          </a:p>
        </p:txBody>
      </p:sp>
      <p:sp>
        <p:nvSpPr>
          <p:cNvPr id="3" name="Content Placeholder 2"/>
          <p:cNvSpPr>
            <a:spLocks noGrp="1"/>
          </p:cNvSpPr>
          <p:nvPr>
            <p:ph idx="1"/>
          </p:nvPr>
        </p:nvSpPr>
        <p:spPr>
          <a:xfrm>
            <a:off x="152400" y="2133600"/>
            <a:ext cx="8763000" cy="4495800"/>
          </a:xfrm>
          <a:solidFill>
            <a:srgbClr val="260026"/>
          </a:solidFill>
        </p:spPr>
        <p:txBody>
          <a:bodyPr>
            <a:normAutofit fontScale="92500" lnSpcReduction="20000"/>
          </a:bodyPr>
          <a:lstStyle/>
          <a:p>
            <a:pPr marL="0" indent="0">
              <a:buNone/>
            </a:pPr>
            <a:r>
              <a:rPr lang="en-US" dirty="0" smtClean="0">
                <a:solidFill>
                  <a:schemeClr val="bg1">
                    <a:lumMod val="50000"/>
                  </a:schemeClr>
                </a:solidFill>
              </a:rPr>
              <a:t/>
            </a:r>
            <a:br>
              <a:rPr lang="en-US" dirty="0" smtClean="0">
                <a:solidFill>
                  <a:schemeClr val="bg1">
                    <a:lumMod val="50000"/>
                  </a:schemeClr>
                </a:solidFill>
              </a:rPr>
            </a:br>
            <a:endParaRPr lang="en-US" dirty="0" smtClean="0">
              <a:solidFill>
                <a:schemeClr val="bg1">
                  <a:lumMod val="50000"/>
                </a:schemeClr>
              </a:solidFill>
            </a:endParaRPr>
          </a:p>
          <a:p>
            <a:r>
              <a:rPr lang="en-US" dirty="0" smtClean="0">
                <a:solidFill>
                  <a:schemeClr val="bg1">
                    <a:lumMod val="50000"/>
                  </a:schemeClr>
                </a:solidFill>
              </a:rPr>
              <a:t>Clinical signs may be subtle, such as poor hair coat, lack of energy, or exercise intolerance. </a:t>
            </a:r>
          </a:p>
          <a:p>
            <a:r>
              <a:rPr lang="en-US" dirty="0" smtClean="0">
                <a:solidFill>
                  <a:schemeClr val="bg1">
                    <a:lumMod val="50000"/>
                  </a:schemeClr>
                </a:solidFill>
              </a:rPr>
              <a:t>Arthritis may be present, especially in the back. </a:t>
            </a:r>
          </a:p>
          <a:p>
            <a:r>
              <a:rPr lang="en-US" dirty="0" smtClean="0">
                <a:solidFill>
                  <a:schemeClr val="bg1">
                    <a:lumMod val="50000"/>
                  </a:schemeClr>
                </a:solidFill>
              </a:rPr>
              <a:t>Recurrent eye infections may be a problem in the dog with brucellosis</a:t>
            </a:r>
          </a:p>
          <a:p>
            <a:r>
              <a:rPr lang="en-US" dirty="0">
                <a:solidFill>
                  <a:schemeClr val="tx1">
                    <a:lumMod val="50000"/>
                    <a:lumOff val="50000"/>
                  </a:schemeClr>
                </a:solidFill>
              </a:rPr>
              <a:t>Canine brucellosis should be considered when abortions and stillbirths are seen, particularly late in </a:t>
            </a:r>
            <a:r>
              <a:rPr lang="en-US" dirty="0" smtClean="0">
                <a:solidFill>
                  <a:schemeClr val="tx1">
                    <a:lumMod val="50000"/>
                    <a:lumOff val="50000"/>
                  </a:schemeClr>
                </a:solidFill>
              </a:rPr>
              <a:t>gestation </a:t>
            </a:r>
            <a:r>
              <a:rPr lang="en-US" dirty="0" smtClean="0"/>
              <a:t/>
            </a:r>
            <a:br>
              <a:rPr lang="en-US" dirty="0" smtClean="0"/>
            </a:br>
            <a:endParaRPr lang="en-US" dirty="0"/>
          </a:p>
        </p:txBody>
      </p:sp>
    </p:spTree>
    <p:extLst>
      <p:ext uri="{BB962C8B-B14F-4D97-AF65-F5344CB8AC3E}">
        <p14:creationId xmlns:p14="http://schemas.microsoft.com/office/powerpoint/2010/main" val="322730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1" y="685800"/>
            <a:ext cx="9144000" cy="1828800"/>
          </a:xfrm>
        </p:spPr>
        <p:txBody>
          <a:bodyPr>
            <a:noAutofit/>
          </a:bodyPr>
          <a:lstStyle/>
          <a:p>
            <a:pPr algn="r"/>
            <a:r>
              <a:rPr lang="en-US" sz="3200" dirty="0" err="1">
                <a:solidFill>
                  <a:schemeClr val="tx1">
                    <a:lumMod val="95000"/>
                    <a:lumOff val="5000"/>
                  </a:schemeClr>
                </a:solidFill>
                <a:latin typeface="Pretext" pitchFamily="2" charset="0"/>
              </a:rPr>
              <a:t>Brucella</a:t>
            </a:r>
            <a:r>
              <a:rPr lang="en-US" sz="3200" dirty="0">
                <a:solidFill>
                  <a:schemeClr val="tx1">
                    <a:lumMod val="95000"/>
                    <a:lumOff val="5000"/>
                  </a:schemeClr>
                </a:solidFill>
                <a:latin typeface="Pretext" pitchFamily="2" charset="0"/>
              </a:rPr>
              <a:t> </a:t>
            </a:r>
            <a:r>
              <a:rPr lang="en-US" sz="3200" dirty="0" err="1">
                <a:solidFill>
                  <a:schemeClr val="tx1">
                    <a:lumMod val="95000"/>
                    <a:lumOff val="5000"/>
                  </a:schemeClr>
                </a:solidFill>
                <a:latin typeface="Pretext" pitchFamily="2" charset="0"/>
              </a:rPr>
              <a:t>canis</a:t>
            </a:r>
            <a:r>
              <a:rPr lang="en-US" sz="3200" dirty="0">
                <a:solidFill>
                  <a:schemeClr val="tx1">
                    <a:lumMod val="95000"/>
                    <a:lumOff val="5000"/>
                  </a:schemeClr>
                </a:solidFill>
                <a:latin typeface="Pretext" pitchFamily="2" charset="0"/>
              </a:rPr>
              <a:t> causes disease in the canine that is characterized by infection of the reproductive tract</a:t>
            </a:r>
            <a:r>
              <a:rPr lang="en-US" sz="3200" dirty="0" smtClean="0">
                <a:solidFill>
                  <a:schemeClr val="tx1">
                    <a:lumMod val="95000"/>
                    <a:lumOff val="5000"/>
                  </a:schemeClr>
                </a:solidFill>
                <a:latin typeface="Pretext" pitchFamily="2" charset="0"/>
              </a:rPr>
              <a:t>..</a:t>
            </a:r>
            <a:endParaRPr lang="en-US" sz="3200" dirty="0">
              <a:solidFill>
                <a:schemeClr val="tx1">
                  <a:lumMod val="95000"/>
                  <a:lumOff val="5000"/>
                </a:schemeClr>
              </a:solidFill>
              <a:latin typeface="Pretext" pitchFamily="2" charset="0"/>
            </a:endParaRPr>
          </a:p>
        </p:txBody>
      </p:sp>
      <p:sp>
        <p:nvSpPr>
          <p:cNvPr id="3" name="Content Placeholder 2"/>
          <p:cNvSpPr>
            <a:spLocks noGrp="1"/>
          </p:cNvSpPr>
          <p:nvPr>
            <p:ph idx="1"/>
          </p:nvPr>
        </p:nvSpPr>
        <p:spPr>
          <a:xfrm>
            <a:off x="0" y="2971800"/>
            <a:ext cx="9144000" cy="4038600"/>
          </a:xfrm>
          <a:solidFill>
            <a:srgbClr val="260026"/>
          </a:solidFill>
        </p:spPr>
        <p:txBody>
          <a:bodyPr>
            <a:normAutofit/>
          </a:bodyPr>
          <a:lstStyle/>
          <a:p>
            <a:pPr algn="ctr"/>
            <a:r>
              <a:rPr lang="en-US" dirty="0" smtClean="0">
                <a:solidFill>
                  <a:schemeClr val="bg1">
                    <a:lumMod val="50000"/>
                  </a:schemeClr>
                </a:solidFill>
              </a:rPr>
              <a:t>Male </a:t>
            </a:r>
            <a:r>
              <a:rPr lang="en-US" dirty="0">
                <a:solidFill>
                  <a:schemeClr val="bg1">
                    <a:lumMod val="50000"/>
                  </a:schemeClr>
                </a:solidFill>
              </a:rPr>
              <a:t>dogs infected with </a:t>
            </a:r>
            <a:r>
              <a:rPr lang="en-US" i="1" dirty="0">
                <a:solidFill>
                  <a:schemeClr val="bg1">
                    <a:lumMod val="50000"/>
                  </a:schemeClr>
                </a:solidFill>
              </a:rPr>
              <a:t>B. </a:t>
            </a:r>
            <a:r>
              <a:rPr lang="en-US" i="1" dirty="0" err="1">
                <a:solidFill>
                  <a:schemeClr val="bg1">
                    <a:lumMod val="50000"/>
                  </a:schemeClr>
                </a:solidFill>
              </a:rPr>
              <a:t>canis</a:t>
            </a:r>
            <a:r>
              <a:rPr lang="en-US" dirty="0">
                <a:solidFill>
                  <a:schemeClr val="bg1">
                    <a:lumMod val="50000"/>
                  </a:schemeClr>
                </a:solidFill>
              </a:rPr>
              <a:t> for </a:t>
            </a:r>
            <a:r>
              <a:rPr lang="en-US" dirty="0" smtClean="0">
                <a:solidFill>
                  <a:schemeClr val="bg1">
                    <a:lumMod val="50000"/>
                  </a:schemeClr>
                </a:solidFill>
              </a:rPr>
              <a:t>3 months or more </a:t>
            </a:r>
            <a:r>
              <a:rPr lang="en-US" dirty="0">
                <a:solidFill>
                  <a:schemeClr val="bg1">
                    <a:lumMod val="50000"/>
                  </a:schemeClr>
                </a:solidFill>
              </a:rPr>
              <a:t>usually develop antibodies that react with spermatozoa </a:t>
            </a:r>
            <a:r>
              <a:rPr lang="en-US" dirty="0" smtClean="0">
                <a:solidFill>
                  <a:schemeClr val="bg1">
                    <a:lumMod val="50000"/>
                  </a:schemeClr>
                </a:solidFill>
              </a:rPr>
              <a:t>causing </a:t>
            </a:r>
            <a:r>
              <a:rPr lang="en-US" dirty="0">
                <a:solidFill>
                  <a:schemeClr val="bg1">
                    <a:lumMod val="50000"/>
                  </a:schemeClr>
                </a:solidFill>
              </a:rPr>
              <a:t>infertility </a:t>
            </a:r>
            <a:r>
              <a:rPr lang="en-US" dirty="0" smtClean="0">
                <a:solidFill>
                  <a:schemeClr val="bg1">
                    <a:lumMod val="50000"/>
                  </a:schemeClr>
                </a:solidFill>
              </a:rPr>
              <a:t>(along </a:t>
            </a:r>
            <a:r>
              <a:rPr lang="en-US" dirty="0">
                <a:solidFill>
                  <a:schemeClr val="bg1">
                    <a:lumMod val="50000"/>
                  </a:schemeClr>
                </a:solidFill>
              </a:rPr>
              <a:t>with disease </a:t>
            </a:r>
            <a:r>
              <a:rPr lang="en-US" dirty="0" smtClean="0">
                <a:solidFill>
                  <a:schemeClr val="bg1">
                    <a:lumMod val="50000"/>
                  </a:schemeClr>
                </a:solidFill>
              </a:rPr>
              <a:t>transmission).</a:t>
            </a:r>
          </a:p>
          <a:p>
            <a:pPr algn="ctr"/>
            <a:r>
              <a:rPr lang="en-US" dirty="0" smtClean="0">
                <a:solidFill>
                  <a:schemeClr val="bg1">
                    <a:lumMod val="50000"/>
                  </a:schemeClr>
                </a:solidFill>
              </a:rPr>
              <a:t>Clinical signs of a male canine include epididymitis</a:t>
            </a:r>
            <a:r>
              <a:rPr lang="en-US" dirty="0">
                <a:solidFill>
                  <a:schemeClr val="bg1">
                    <a:lumMod val="50000"/>
                  </a:schemeClr>
                </a:solidFill>
              </a:rPr>
              <a:t>, dermatitis of the scrotum, testicular atrophy or infertility. </a:t>
            </a:r>
          </a:p>
          <a:p>
            <a:endParaRPr lang="en-US" dirty="0">
              <a:solidFill>
                <a:schemeClr val="bg1">
                  <a:lumMod val="50000"/>
                </a:schemeClr>
              </a:solidFill>
            </a:endParaRPr>
          </a:p>
        </p:txBody>
      </p:sp>
    </p:spTree>
    <p:extLst>
      <p:ext uri="{BB962C8B-B14F-4D97-AF65-F5344CB8AC3E}">
        <p14:creationId xmlns:p14="http://schemas.microsoft.com/office/powerpoint/2010/main" val="2788129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312876">
            <a:off x="521913" y="616502"/>
            <a:ext cx="8188910" cy="1372848"/>
          </a:xfrm>
          <a:solidFill>
            <a:srgbClr val="660066"/>
          </a:solidFill>
        </p:spPr>
        <p:txBody>
          <a:bodyPr>
            <a:normAutofit/>
          </a:bodyPr>
          <a:lstStyle/>
          <a:p>
            <a:r>
              <a:rPr lang="en-US" sz="3600" dirty="0" smtClean="0">
                <a:latin typeface="Microdot" pitchFamily="2" charset="0"/>
              </a:rPr>
              <a:t>Brucellosis in Humans</a:t>
            </a:r>
            <a:endParaRPr lang="en-US" sz="3600" dirty="0">
              <a:latin typeface="Microdot" pitchFamily="2" charset="0"/>
            </a:endParaRPr>
          </a:p>
        </p:txBody>
      </p:sp>
      <p:sp>
        <p:nvSpPr>
          <p:cNvPr id="3" name="Content Placeholder 2"/>
          <p:cNvSpPr>
            <a:spLocks noGrp="1"/>
          </p:cNvSpPr>
          <p:nvPr>
            <p:ph idx="1"/>
          </p:nvPr>
        </p:nvSpPr>
        <p:spPr>
          <a:xfrm>
            <a:off x="381000" y="2057400"/>
            <a:ext cx="8305800" cy="4572000"/>
          </a:xfrm>
        </p:spPr>
        <p:txBody>
          <a:bodyPr>
            <a:noAutofit/>
          </a:bodyPr>
          <a:lstStyle/>
          <a:p>
            <a:endParaRPr lang="en-US" sz="2000" dirty="0" smtClean="0">
              <a:solidFill>
                <a:schemeClr val="bg1">
                  <a:lumMod val="50000"/>
                </a:schemeClr>
              </a:solidFill>
            </a:endParaRPr>
          </a:p>
          <a:p>
            <a:r>
              <a:rPr lang="en-US" sz="2400" dirty="0" smtClean="0">
                <a:solidFill>
                  <a:schemeClr val="bg1">
                    <a:lumMod val="50000"/>
                  </a:schemeClr>
                </a:solidFill>
              </a:rPr>
              <a:t>Transmission of brucellosis caused by ingestion of unsterilized milk or meat from infected animals or close contact with their secretions (transmission from dogs to humans occurs but is rare)</a:t>
            </a:r>
            <a:endParaRPr lang="en-US" sz="2400" dirty="0">
              <a:solidFill>
                <a:schemeClr val="bg1">
                  <a:lumMod val="50000"/>
                </a:schemeClr>
              </a:solidFill>
            </a:endParaRPr>
          </a:p>
          <a:p>
            <a:pPr lvl="1"/>
            <a:r>
              <a:rPr lang="en-US" sz="2400" b="1" dirty="0" smtClean="0">
                <a:solidFill>
                  <a:schemeClr val="tx1">
                    <a:lumMod val="95000"/>
                    <a:lumOff val="5000"/>
                  </a:schemeClr>
                </a:solidFill>
              </a:rPr>
              <a:t>In humans brucellosis can cause a range of symptoms that are similar to the flu.  Severe infections of the central nervous systems or lining of the heart may occur. </a:t>
            </a:r>
            <a:endParaRPr lang="en-US" sz="2400" b="1" dirty="0">
              <a:solidFill>
                <a:schemeClr val="tx1">
                  <a:lumMod val="95000"/>
                  <a:lumOff val="5000"/>
                </a:schemeClr>
              </a:solidFill>
            </a:endParaRPr>
          </a:p>
        </p:txBody>
      </p:sp>
    </p:spTree>
    <p:extLst>
      <p:ext uri="{BB962C8B-B14F-4D97-AF65-F5344CB8AC3E}">
        <p14:creationId xmlns:p14="http://schemas.microsoft.com/office/powerpoint/2010/main" val="3671877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Microdot" pitchFamily="2" charset="0"/>
              </a:rPr>
              <a:t>Where are you, Brucellosis?</a:t>
            </a:r>
            <a:endParaRPr lang="en-US" sz="3600" dirty="0"/>
          </a:p>
        </p:txBody>
      </p:sp>
      <p:sp>
        <p:nvSpPr>
          <p:cNvPr id="3" name="Content Placeholder 2"/>
          <p:cNvSpPr>
            <a:spLocks noGrp="1"/>
          </p:cNvSpPr>
          <p:nvPr>
            <p:ph idx="1"/>
          </p:nvPr>
        </p:nvSpPr>
        <p:spPr>
          <a:xfrm>
            <a:off x="457200" y="2057400"/>
            <a:ext cx="8229600" cy="4068763"/>
          </a:xfrm>
        </p:spPr>
        <p:txBody>
          <a:bodyPr>
            <a:normAutofit fontScale="70000" lnSpcReduction="20000"/>
          </a:bodyPr>
          <a:lstStyle/>
          <a:p>
            <a:endParaRPr lang="en-US" dirty="0" smtClean="0">
              <a:solidFill>
                <a:schemeClr val="bg1">
                  <a:lumMod val="50000"/>
                </a:schemeClr>
              </a:solidFill>
            </a:endParaRPr>
          </a:p>
          <a:p>
            <a:r>
              <a:rPr lang="en-US" dirty="0" smtClean="0">
                <a:solidFill>
                  <a:schemeClr val="bg1">
                    <a:lumMod val="50000"/>
                  </a:schemeClr>
                </a:solidFill>
              </a:rPr>
              <a:t>Although </a:t>
            </a:r>
            <a:r>
              <a:rPr lang="en-US" dirty="0">
                <a:solidFill>
                  <a:schemeClr val="bg1">
                    <a:lumMod val="50000"/>
                  </a:schemeClr>
                </a:solidFill>
              </a:rPr>
              <a:t>brucellosis can be found worldwide, it is more common in countries that do not have good standardized and effective public health and domestic animal health programs</a:t>
            </a:r>
            <a:r>
              <a:rPr lang="en-US" dirty="0" smtClean="0">
                <a:solidFill>
                  <a:schemeClr val="bg1">
                    <a:lumMod val="50000"/>
                  </a:schemeClr>
                </a:solidFill>
              </a:rPr>
              <a:t>.</a:t>
            </a:r>
          </a:p>
          <a:p>
            <a:endParaRPr lang="en-US" dirty="0">
              <a:solidFill>
                <a:schemeClr val="bg1">
                  <a:lumMod val="50000"/>
                </a:schemeClr>
              </a:solidFill>
            </a:endParaRPr>
          </a:p>
          <a:p>
            <a:r>
              <a:rPr lang="en-US" dirty="0">
                <a:solidFill>
                  <a:schemeClr val="bg1">
                    <a:lumMod val="50000"/>
                  </a:schemeClr>
                </a:solidFill>
              </a:rPr>
              <a:t> Clinical disease is still common in the Middle East, Asia, Africa, South and Central America, the Mediterranean Basin and the Caribbean. </a:t>
            </a:r>
            <a:endParaRPr lang="en-US" dirty="0" smtClean="0">
              <a:solidFill>
                <a:schemeClr val="bg1">
                  <a:lumMod val="50000"/>
                </a:schemeClr>
              </a:solidFill>
            </a:endParaRPr>
          </a:p>
          <a:p>
            <a:endParaRPr lang="en-US" dirty="0">
              <a:solidFill>
                <a:schemeClr val="bg1">
                  <a:lumMod val="50000"/>
                </a:schemeClr>
              </a:solidFill>
            </a:endParaRPr>
          </a:p>
          <a:p>
            <a:r>
              <a:rPr lang="en-US" dirty="0">
                <a:solidFill>
                  <a:schemeClr val="bg1">
                    <a:lumMod val="50000"/>
                  </a:schemeClr>
                </a:solidFill>
              </a:rPr>
              <a:t>Approximately 60% of human brucellosis cases in the United States now occur in California and Texas. </a:t>
            </a:r>
            <a:endParaRPr lang="en-US" dirty="0" smtClean="0">
              <a:solidFill>
                <a:schemeClr val="bg1">
                  <a:lumMod val="50000"/>
                </a:schemeClr>
              </a:solidFill>
            </a:endParaRPr>
          </a:p>
          <a:p>
            <a:pPr marL="0" indent="0">
              <a:buNone/>
            </a:pPr>
            <a:r>
              <a:rPr lang="en-US" dirty="0" smtClean="0">
                <a:solidFill>
                  <a:schemeClr val="bg1">
                    <a:lumMod val="50000"/>
                  </a:schemeClr>
                </a:solidFill>
              </a:rPr>
              <a:t> </a:t>
            </a:r>
            <a:endParaRPr lang="en-US" dirty="0">
              <a:solidFill>
                <a:schemeClr val="bg1">
                  <a:lumMod val="50000"/>
                </a:schemeClr>
              </a:solidFill>
            </a:endParaRPr>
          </a:p>
        </p:txBody>
      </p:sp>
    </p:spTree>
    <p:extLst>
      <p:ext uri="{BB962C8B-B14F-4D97-AF65-F5344CB8AC3E}">
        <p14:creationId xmlns:p14="http://schemas.microsoft.com/office/powerpoint/2010/main" val="677030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half" idx="1"/>
          </p:nvPr>
        </p:nvSpPr>
        <p:spPr>
          <a:xfrm>
            <a:off x="533400" y="1905000"/>
            <a:ext cx="8077200" cy="4495800"/>
          </a:xfrm>
          <a:solidFill>
            <a:srgbClr val="080808"/>
          </a:solidFill>
        </p:spPr>
        <p:txBody>
          <a:bodyPr>
            <a:noAutofit/>
          </a:bodyPr>
          <a:lstStyle/>
          <a:p>
            <a:pPr marL="0" indent="0" algn="ctr">
              <a:buNone/>
            </a:pPr>
            <a:endParaRPr lang="en-US" sz="2000" dirty="0" smtClean="0">
              <a:solidFill>
                <a:schemeClr val="tx1">
                  <a:lumMod val="50000"/>
                  <a:lumOff val="50000"/>
                </a:schemeClr>
              </a:solidFill>
            </a:endParaRPr>
          </a:p>
          <a:p>
            <a:pPr marL="0" indent="0" algn="ctr">
              <a:buNone/>
            </a:pPr>
            <a:r>
              <a:rPr lang="en-US" sz="2000" dirty="0" smtClean="0">
                <a:solidFill>
                  <a:schemeClr val="tx1">
                    <a:lumMod val="50000"/>
                    <a:lumOff val="50000"/>
                  </a:schemeClr>
                </a:solidFill>
              </a:rPr>
              <a:t>With </a:t>
            </a:r>
            <a:r>
              <a:rPr lang="en-US" sz="2000" dirty="0">
                <a:solidFill>
                  <a:schemeClr val="tx1">
                    <a:lumMod val="50000"/>
                    <a:lumOff val="50000"/>
                  </a:schemeClr>
                </a:solidFill>
              </a:rPr>
              <a:t>combination drug therapy, </a:t>
            </a:r>
            <a:r>
              <a:rPr lang="en-US" sz="2000" dirty="0" smtClean="0">
                <a:solidFill>
                  <a:schemeClr val="tx1">
                    <a:lumMod val="50000"/>
                    <a:lumOff val="50000"/>
                  </a:schemeClr>
                </a:solidFill>
              </a:rPr>
              <a:t>most recover </a:t>
            </a:r>
            <a:r>
              <a:rPr lang="en-US" sz="2000" dirty="0">
                <a:solidFill>
                  <a:schemeClr val="tx1">
                    <a:lumMod val="50000"/>
                    <a:lumOff val="50000"/>
                  </a:schemeClr>
                </a:solidFill>
              </a:rPr>
              <a:t>in 2 to 3 weeks</a:t>
            </a:r>
            <a:r>
              <a:rPr lang="en-US" sz="2000" dirty="0" smtClean="0">
                <a:solidFill>
                  <a:schemeClr val="tx1">
                    <a:lumMod val="50000"/>
                    <a:lumOff val="50000"/>
                  </a:schemeClr>
                </a:solidFill>
              </a:rPr>
              <a:t>.</a:t>
            </a:r>
          </a:p>
          <a:p>
            <a:pPr marL="0" indent="0" algn="ctr">
              <a:buNone/>
            </a:pPr>
            <a:r>
              <a:rPr lang="en-US" sz="2000" dirty="0" smtClean="0">
                <a:solidFill>
                  <a:schemeClr val="tx1">
                    <a:lumMod val="50000"/>
                    <a:lumOff val="50000"/>
                  </a:schemeClr>
                </a:solidFill>
              </a:rPr>
              <a:t> </a:t>
            </a:r>
            <a:r>
              <a:rPr lang="en-US" sz="2000" dirty="0">
                <a:solidFill>
                  <a:schemeClr val="tx1">
                    <a:lumMod val="50000"/>
                    <a:lumOff val="50000"/>
                  </a:schemeClr>
                </a:solidFill>
              </a:rPr>
              <a:t>Even widespread infections may be cured. </a:t>
            </a:r>
            <a:endParaRPr lang="en-US" sz="2000" dirty="0" smtClean="0">
              <a:solidFill>
                <a:schemeClr val="tx1">
                  <a:lumMod val="50000"/>
                  <a:lumOff val="50000"/>
                </a:schemeClr>
              </a:solidFill>
            </a:endParaRPr>
          </a:p>
          <a:p>
            <a:pPr marL="0" indent="0" algn="ctr">
              <a:buNone/>
            </a:pPr>
            <a:endParaRPr lang="en-US" sz="2000" dirty="0" smtClean="0">
              <a:solidFill>
                <a:schemeClr val="tx1">
                  <a:lumMod val="50000"/>
                  <a:lumOff val="50000"/>
                </a:schemeClr>
              </a:solidFill>
            </a:endParaRPr>
          </a:p>
          <a:p>
            <a:pPr marL="0" indent="0" algn="ctr">
              <a:buNone/>
            </a:pPr>
            <a:r>
              <a:rPr lang="en-US" sz="2000" dirty="0" smtClean="0">
                <a:solidFill>
                  <a:schemeClr val="tx1">
                    <a:lumMod val="50000"/>
                    <a:lumOff val="50000"/>
                  </a:schemeClr>
                </a:solidFill>
              </a:rPr>
              <a:t>Untreated</a:t>
            </a:r>
            <a:r>
              <a:rPr lang="en-US" sz="2000" dirty="0">
                <a:solidFill>
                  <a:schemeClr val="tx1">
                    <a:lumMod val="50000"/>
                    <a:lumOff val="50000"/>
                  </a:schemeClr>
                </a:solidFill>
              </a:rPr>
              <a:t>, however, the infection may progress and increase in severity and also affect new tissues. </a:t>
            </a:r>
            <a:endParaRPr lang="en-US" sz="2000" dirty="0" smtClean="0">
              <a:solidFill>
                <a:schemeClr val="tx1">
                  <a:lumMod val="50000"/>
                  <a:lumOff val="50000"/>
                </a:schemeClr>
              </a:solidFill>
            </a:endParaRPr>
          </a:p>
          <a:p>
            <a:pPr marL="0" indent="0" algn="ctr">
              <a:buNone/>
            </a:pPr>
            <a:endParaRPr lang="en-US" sz="2000" dirty="0" smtClean="0">
              <a:solidFill>
                <a:schemeClr val="tx1">
                  <a:lumMod val="50000"/>
                  <a:lumOff val="50000"/>
                </a:schemeClr>
              </a:solidFill>
            </a:endParaRPr>
          </a:p>
          <a:p>
            <a:pPr marL="0" indent="0" algn="ctr">
              <a:buNone/>
            </a:pPr>
            <a:r>
              <a:rPr lang="en-US" sz="2000" dirty="0" smtClean="0">
                <a:solidFill>
                  <a:schemeClr val="tx1">
                    <a:lumMod val="50000"/>
                    <a:lumOff val="50000"/>
                  </a:schemeClr>
                </a:solidFill>
              </a:rPr>
              <a:t>Although </a:t>
            </a:r>
            <a:r>
              <a:rPr lang="en-US" sz="2000" dirty="0">
                <a:solidFill>
                  <a:schemeClr val="tx1">
                    <a:lumMod val="50000"/>
                    <a:lumOff val="50000"/>
                  </a:schemeClr>
                </a:solidFill>
              </a:rPr>
              <a:t>brucellosis can take a chronic form, with periods of illness alternating with periods of no symptoms, persistent illness lasting longer than 2 months may be due to a previously unsuspected underlying disease or a complication of the brucellosis</a:t>
            </a:r>
            <a:r>
              <a:rPr lang="en-US" sz="2000" dirty="0" smtClean="0">
                <a:solidFill>
                  <a:schemeClr val="tx1">
                    <a:lumMod val="50000"/>
                    <a:lumOff val="50000"/>
                  </a:schemeClr>
                </a:solidFill>
              </a:rPr>
              <a:t>.</a:t>
            </a:r>
          </a:p>
          <a:p>
            <a:pPr marL="0" indent="0" algn="ctr">
              <a:buNone/>
            </a:pPr>
            <a:endParaRPr lang="en-US" sz="2000" dirty="0">
              <a:solidFill>
                <a:schemeClr val="tx1">
                  <a:lumMod val="50000"/>
                  <a:lumOff val="50000"/>
                </a:schemeClr>
              </a:solidFill>
            </a:endParaRPr>
          </a:p>
        </p:txBody>
      </p:sp>
      <p:sp>
        <p:nvSpPr>
          <p:cNvPr id="4" name="Content Placeholder 3"/>
          <p:cNvSpPr>
            <a:spLocks noGrp="1"/>
          </p:cNvSpPr>
          <p:nvPr>
            <p:ph sz="half" idx="2"/>
          </p:nvPr>
        </p:nvSpPr>
        <p:spPr>
          <a:xfrm flipH="1">
            <a:off x="8686800" y="2514600"/>
            <a:ext cx="152400" cy="4038600"/>
          </a:xfrm>
        </p:spPr>
        <p:txBody>
          <a:bodyPr>
            <a:normAutofit/>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0772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486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6" y="5862"/>
            <a:ext cx="8686797" cy="609600"/>
          </a:xfrm>
          <a:solidFill>
            <a:srgbClr val="5D075D"/>
          </a:solidFill>
        </p:spPr>
        <p:txBody>
          <a:bodyPr>
            <a:normAutofit fontScale="90000"/>
          </a:bodyPr>
          <a:lstStyle/>
          <a:p>
            <a:r>
              <a:rPr lang="en-US" sz="2800" dirty="0" smtClean="0">
                <a:solidFill>
                  <a:schemeClr val="bg1">
                    <a:lumMod val="95000"/>
                  </a:schemeClr>
                </a:solidFill>
                <a:latin typeface="Microdot" pitchFamily="2" charset="0"/>
              </a:rPr>
              <a:t>Diagnosis and Diagnostic Testing</a:t>
            </a:r>
            <a:endParaRPr lang="en-US" sz="2800" dirty="0">
              <a:solidFill>
                <a:schemeClr val="bg1">
                  <a:lumMod val="95000"/>
                </a:schemeClr>
              </a:solidFill>
            </a:endParaRPr>
          </a:p>
        </p:txBody>
      </p:sp>
      <p:sp>
        <p:nvSpPr>
          <p:cNvPr id="5" name="Content Placeholder 2"/>
          <p:cNvSpPr txBox="1">
            <a:spLocks/>
          </p:cNvSpPr>
          <p:nvPr/>
        </p:nvSpPr>
        <p:spPr>
          <a:xfrm>
            <a:off x="2793023" y="685800"/>
            <a:ext cx="3328974" cy="4114800"/>
          </a:xfrm>
          <a:prstGeom prst="rect">
            <a:avLst/>
          </a:prstGeom>
          <a:solidFill>
            <a:srgbClr val="5D075D"/>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smtClean="0">
              <a:solidFill>
                <a:schemeClr val="bg1"/>
              </a:solidFill>
            </a:endParaRPr>
          </a:p>
          <a:p>
            <a:pPr marL="0" indent="0" algn="ctr">
              <a:buNone/>
            </a:pPr>
            <a:r>
              <a:rPr lang="en-US" sz="1800" dirty="0" smtClean="0">
                <a:solidFill>
                  <a:schemeClr val="bg1"/>
                </a:solidFill>
              </a:rPr>
              <a:t>Culture </a:t>
            </a:r>
            <a:r>
              <a:rPr lang="en-US" sz="1800" dirty="0">
                <a:solidFill>
                  <a:schemeClr val="bg1"/>
                </a:solidFill>
              </a:rPr>
              <a:t>of the organism is the best means of confirmation the infection. </a:t>
            </a:r>
            <a:endParaRPr lang="en-US" sz="1800" dirty="0" smtClean="0">
              <a:solidFill>
                <a:schemeClr val="bg1"/>
              </a:solidFill>
            </a:endParaRPr>
          </a:p>
          <a:p>
            <a:pPr marL="0" indent="0" algn="ctr">
              <a:buNone/>
            </a:pPr>
            <a:r>
              <a:rPr lang="en-US" sz="1800" dirty="0" smtClean="0">
                <a:solidFill>
                  <a:schemeClr val="bg1"/>
                </a:solidFill>
              </a:rPr>
              <a:t>Blood</a:t>
            </a:r>
            <a:r>
              <a:rPr lang="en-US" sz="1800" dirty="0">
                <a:solidFill>
                  <a:schemeClr val="bg1"/>
                </a:solidFill>
              </a:rPr>
              <a:t>, urine, and semen can be used for culture. However, B. </a:t>
            </a:r>
            <a:r>
              <a:rPr lang="en-US" sz="1800" dirty="0" err="1">
                <a:solidFill>
                  <a:schemeClr val="bg1"/>
                </a:solidFill>
              </a:rPr>
              <a:t>canis</a:t>
            </a:r>
            <a:r>
              <a:rPr lang="en-US" sz="1800" dirty="0">
                <a:solidFill>
                  <a:schemeClr val="bg1"/>
                </a:solidFill>
              </a:rPr>
              <a:t> is a difficult organism to grow. Antibody titers to B. </a:t>
            </a:r>
            <a:r>
              <a:rPr lang="en-US" sz="1800" dirty="0" err="1">
                <a:solidFill>
                  <a:schemeClr val="bg1"/>
                </a:solidFill>
              </a:rPr>
              <a:t>canis</a:t>
            </a:r>
            <a:r>
              <a:rPr lang="en-US" sz="1800" dirty="0">
                <a:solidFill>
                  <a:schemeClr val="bg1"/>
                </a:solidFill>
              </a:rPr>
              <a:t> are not present until 8-12 weeks post infection therefore, serologic screening is of limited use during this period. </a:t>
            </a:r>
            <a:endParaRPr lang="en-US" sz="1800" dirty="0" smtClean="0">
              <a:solidFill>
                <a:schemeClr val="bg1"/>
              </a:solidFill>
            </a:endParaRPr>
          </a:p>
          <a:p>
            <a:pPr marL="0" indent="0" algn="ctr">
              <a:buNone/>
            </a:pPr>
            <a:endParaRPr lang="en-US" sz="1800" dirty="0">
              <a:solidFill>
                <a:schemeClr val="bg1"/>
              </a:solidFill>
            </a:endParaRPr>
          </a:p>
          <a:p>
            <a:pPr marL="0" indent="0" algn="ctr">
              <a:buNone/>
            </a:pPr>
            <a:r>
              <a:rPr lang="en-US" sz="1800" dirty="0" smtClean="0">
                <a:solidFill>
                  <a:schemeClr val="bg1"/>
                </a:solidFill>
              </a:rPr>
              <a:t>Administering </a:t>
            </a:r>
            <a:r>
              <a:rPr lang="en-US" sz="1800" dirty="0">
                <a:solidFill>
                  <a:schemeClr val="bg1"/>
                </a:solidFill>
              </a:rPr>
              <a:t>antibiotics can nullify any serologic results.</a:t>
            </a:r>
          </a:p>
        </p:txBody>
      </p:sp>
      <p:sp>
        <p:nvSpPr>
          <p:cNvPr id="7" name="Content Placeholder 2"/>
          <p:cNvSpPr txBox="1">
            <a:spLocks/>
          </p:cNvSpPr>
          <p:nvPr/>
        </p:nvSpPr>
        <p:spPr>
          <a:xfrm>
            <a:off x="2793024" y="4876800"/>
            <a:ext cx="3328974" cy="1828800"/>
          </a:xfrm>
          <a:prstGeom prst="rect">
            <a:avLst/>
          </a:prstGeom>
          <a:solidFill>
            <a:srgbClr val="5D075D"/>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Brucellosis Clinical Signs: </a:t>
            </a:r>
            <a:br>
              <a:rPr lang="en-US" sz="2000" dirty="0" smtClean="0">
                <a:solidFill>
                  <a:schemeClr val="bg1"/>
                </a:solidFill>
              </a:rPr>
            </a:br>
            <a:r>
              <a:rPr lang="en-US" sz="2000" dirty="0" smtClean="0">
                <a:solidFill>
                  <a:schemeClr val="bg1"/>
                </a:solidFill>
              </a:rPr>
              <a:t/>
            </a:r>
            <a:br>
              <a:rPr lang="en-US" sz="2000" dirty="0" smtClean="0">
                <a:solidFill>
                  <a:schemeClr val="bg1"/>
                </a:solidFill>
              </a:rPr>
            </a:br>
            <a:r>
              <a:rPr lang="en-US" sz="2000" dirty="0" smtClean="0">
                <a:solidFill>
                  <a:schemeClr val="bg1">
                    <a:lumMod val="95000"/>
                  </a:schemeClr>
                </a:solidFill>
              </a:rPr>
              <a:t>Canine </a:t>
            </a:r>
            <a:r>
              <a:rPr lang="en-US" sz="2000" dirty="0">
                <a:solidFill>
                  <a:schemeClr val="bg1">
                    <a:lumMod val="95000"/>
                  </a:schemeClr>
                </a:solidFill>
              </a:rPr>
              <a:t>brucellosis should be considered </a:t>
            </a:r>
            <a:r>
              <a:rPr lang="en-US" sz="2000" dirty="0" smtClean="0">
                <a:solidFill>
                  <a:schemeClr val="bg1">
                    <a:lumMod val="95000"/>
                  </a:schemeClr>
                </a:solidFill>
              </a:rPr>
              <a:t>when: abortions </a:t>
            </a:r>
            <a:r>
              <a:rPr lang="en-US" sz="2000" dirty="0">
                <a:solidFill>
                  <a:schemeClr val="bg1">
                    <a:lumMod val="95000"/>
                  </a:schemeClr>
                </a:solidFill>
              </a:rPr>
              <a:t>and stillbirths are seen, particularly late in </a:t>
            </a:r>
            <a:r>
              <a:rPr lang="en-US" sz="2000" dirty="0" smtClean="0">
                <a:solidFill>
                  <a:schemeClr val="bg1">
                    <a:lumMod val="95000"/>
                  </a:schemeClr>
                </a:solidFill>
              </a:rPr>
              <a:t>gestation, </a:t>
            </a:r>
            <a:r>
              <a:rPr lang="en-US" sz="2000" dirty="0">
                <a:solidFill>
                  <a:schemeClr val="bg1">
                    <a:lumMod val="95000"/>
                  </a:schemeClr>
                </a:solidFill>
              </a:rPr>
              <a:t>or when male dogs develop epididymitis and testicular atrophy. </a:t>
            </a:r>
          </a:p>
        </p:txBody>
      </p:sp>
      <p:sp>
        <p:nvSpPr>
          <p:cNvPr id="3" name="Rectangle 2"/>
          <p:cNvSpPr/>
          <p:nvPr/>
        </p:nvSpPr>
        <p:spPr>
          <a:xfrm>
            <a:off x="6236297" y="4674275"/>
            <a:ext cx="2819400" cy="2031325"/>
          </a:xfrm>
          <a:prstGeom prst="rect">
            <a:avLst/>
          </a:prstGeom>
          <a:solidFill>
            <a:srgbClr val="5D075D"/>
          </a:solidFill>
        </p:spPr>
        <p:txBody>
          <a:bodyPr wrap="square">
            <a:spAutoFit/>
          </a:bodyPr>
          <a:lstStyle/>
          <a:p>
            <a:pPr algn="ctr"/>
            <a:r>
              <a:rPr lang="en-US" dirty="0">
                <a:solidFill>
                  <a:schemeClr val="bg1">
                    <a:lumMod val="95000"/>
                  </a:schemeClr>
                </a:solidFill>
              </a:rPr>
              <a:t>The </a:t>
            </a:r>
            <a:r>
              <a:rPr lang="en-US" i="1" dirty="0" err="1">
                <a:solidFill>
                  <a:schemeClr val="bg1">
                    <a:lumMod val="95000"/>
                  </a:schemeClr>
                </a:solidFill>
              </a:rPr>
              <a:t>Brucella</a:t>
            </a:r>
            <a:r>
              <a:rPr lang="en-US" i="1" dirty="0">
                <a:solidFill>
                  <a:schemeClr val="bg1">
                    <a:lumMod val="95000"/>
                  </a:schemeClr>
                </a:solidFill>
              </a:rPr>
              <a:t> </a:t>
            </a:r>
            <a:r>
              <a:rPr lang="en-US" i="1" dirty="0" err="1">
                <a:solidFill>
                  <a:schemeClr val="bg1">
                    <a:lumMod val="95000"/>
                  </a:schemeClr>
                </a:solidFill>
              </a:rPr>
              <a:t>canis</a:t>
            </a:r>
            <a:r>
              <a:rPr lang="en-US" dirty="0">
                <a:solidFill>
                  <a:schemeClr val="bg1">
                    <a:lumMod val="95000"/>
                  </a:schemeClr>
                </a:solidFill>
              </a:rPr>
              <a:t> antibody test </a:t>
            </a:r>
            <a:r>
              <a:rPr lang="en-US" dirty="0" smtClean="0">
                <a:solidFill>
                  <a:schemeClr val="bg1">
                    <a:lumMod val="95000"/>
                  </a:schemeClr>
                </a:solidFill>
              </a:rPr>
              <a:t>kit, qualitative </a:t>
            </a:r>
            <a:r>
              <a:rPr lang="en-US" dirty="0">
                <a:solidFill>
                  <a:schemeClr val="bg1">
                    <a:lumMod val="95000"/>
                  </a:schemeClr>
                </a:solidFill>
              </a:rPr>
              <a:t>detection of CPV antigen. </a:t>
            </a:r>
            <a:r>
              <a:rPr lang="en-US" dirty="0" smtClean="0">
                <a:solidFill>
                  <a:schemeClr val="bg1">
                    <a:lumMod val="95000"/>
                  </a:schemeClr>
                </a:solidFill>
              </a:rPr>
              <a:t> Using </a:t>
            </a:r>
            <a:r>
              <a:rPr lang="en-US" dirty="0">
                <a:solidFill>
                  <a:schemeClr val="bg1">
                    <a:lumMod val="95000"/>
                  </a:schemeClr>
                </a:solidFill>
              </a:rPr>
              <a:t>serum or plasma, </a:t>
            </a:r>
            <a:r>
              <a:rPr lang="en-US" i="1" dirty="0" err="1">
                <a:solidFill>
                  <a:schemeClr val="bg1">
                    <a:lumMod val="95000"/>
                  </a:schemeClr>
                </a:solidFill>
              </a:rPr>
              <a:t>Brucella</a:t>
            </a:r>
            <a:r>
              <a:rPr lang="en-US" i="1" dirty="0">
                <a:solidFill>
                  <a:schemeClr val="bg1">
                    <a:lumMod val="95000"/>
                  </a:schemeClr>
                </a:solidFill>
              </a:rPr>
              <a:t> </a:t>
            </a:r>
            <a:r>
              <a:rPr lang="en-US" i="1" dirty="0" err="1">
                <a:solidFill>
                  <a:schemeClr val="bg1">
                    <a:lumMod val="95000"/>
                  </a:schemeClr>
                </a:solidFill>
              </a:rPr>
              <a:t>canis</a:t>
            </a:r>
            <a:r>
              <a:rPr lang="en-US" dirty="0">
                <a:solidFill>
                  <a:schemeClr val="bg1">
                    <a:lumMod val="95000"/>
                  </a:schemeClr>
                </a:solidFill>
              </a:rPr>
              <a:t> antibody is quickly detected in just 10 minutes.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297" y="2803269"/>
            <a:ext cx="2784231" cy="187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0" y="2803268"/>
            <a:ext cx="2573218" cy="187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90852" y="793712"/>
            <a:ext cx="2573217" cy="2062103"/>
          </a:xfrm>
          <a:prstGeom prst="rect">
            <a:avLst/>
          </a:prstGeom>
          <a:solidFill>
            <a:srgbClr val="5D075D"/>
          </a:solidFill>
        </p:spPr>
        <p:txBody>
          <a:bodyPr wrap="square">
            <a:spAutoFit/>
          </a:bodyPr>
          <a:lstStyle/>
          <a:p>
            <a:pPr algn="ctr"/>
            <a:endParaRPr lang="en-US" sz="1600" dirty="0">
              <a:solidFill>
                <a:schemeClr val="bg1">
                  <a:lumMod val="95000"/>
                </a:schemeClr>
              </a:solidFill>
            </a:endParaRPr>
          </a:p>
          <a:p>
            <a:pPr algn="ctr"/>
            <a:endParaRPr lang="en-US" sz="1600" dirty="0">
              <a:solidFill>
                <a:schemeClr val="bg1">
                  <a:lumMod val="95000"/>
                </a:schemeClr>
              </a:solidFill>
            </a:endParaRPr>
          </a:p>
          <a:p>
            <a:pPr algn="ctr"/>
            <a:r>
              <a:rPr lang="en-US" sz="1600" dirty="0" smtClean="0">
                <a:solidFill>
                  <a:schemeClr val="bg1">
                    <a:lumMod val="95000"/>
                  </a:schemeClr>
                </a:solidFill>
              </a:rPr>
              <a:t>Canine </a:t>
            </a:r>
            <a:r>
              <a:rPr lang="en-US" sz="1600" dirty="0" err="1">
                <a:solidFill>
                  <a:schemeClr val="bg1">
                    <a:lumMod val="95000"/>
                  </a:schemeClr>
                </a:solidFill>
              </a:rPr>
              <a:t>Brucella</a:t>
            </a:r>
            <a:r>
              <a:rPr lang="en-US" sz="1600" dirty="0">
                <a:solidFill>
                  <a:schemeClr val="bg1">
                    <a:lumMod val="95000"/>
                  </a:schemeClr>
                </a:solidFill>
              </a:rPr>
              <a:t> </a:t>
            </a:r>
            <a:r>
              <a:rPr lang="en-US" sz="1600" dirty="0" err="1">
                <a:solidFill>
                  <a:schemeClr val="bg1">
                    <a:lumMod val="95000"/>
                  </a:schemeClr>
                </a:solidFill>
              </a:rPr>
              <a:t>Ab</a:t>
            </a:r>
            <a:r>
              <a:rPr lang="en-US" sz="1600" dirty="0">
                <a:solidFill>
                  <a:schemeClr val="bg1">
                    <a:lumMod val="95000"/>
                  </a:schemeClr>
                </a:solidFill>
              </a:rPr>
              <a:t> </a:t>
            </a:r>
            <a:endParaRPr lang="en-US" sz="1600" dirty="0" smtClean="0">
              <a:solidFill>
                <a:schemeClr val="bg1">
                  <a:lumMod val="95000"/>
                </a:schemeClr>
              </a:solidFill>
            </a:endParaRPr>
          </a:p>
          <a:p>
            <a:pPr algn="ctr"/>
            <a:r>
              <a:rPr lang="en-US" sz="1600" dirty="0" smtClean="0">
                <a:solidFill>
                  <a:schemeClr val="bg1">
                    <a:lumMod val="95000"/>
                  </a:schemeClr>
                </a:solidFill>
              </a:rPr>
              <a:t>rapid test</a:t>
            </a:r>
          </a:p>
          <a:p>
            <a:pPr algn="ctr"/>
            <a:endParaRPr lang="en-US" sz="1600" dirty="0">
              <a:solidFill>
                <a:schemeClr val="bg1">
                  <a:lumMod val="95000"/>
                </a:schemeClr>
              </a:solidFill>
            </a:endParaRPr>
          </a:p>
          <a:p>
            <a:pPr algn="ctr"/>
            <a:endParaRPr lang="en-US" sz="1600" dirty="0" smtClean="0">
              <a:solidFill>
                <a:schemeClr val="bg1">
                  <a:lumMod val="95000"/>
                </a:schemeClr>
              </a:solidFill>
            </a:endParaRPr>
          </a:p>
          <a:p>
            <a:pPr algn="ctr"/>
            <a:endParaRPr lang="en-US" sz="1600" dirty="0" smtClean="0">
              <a:solidFill>
                <a:schemeClr val="bg1">
                  <a:lumMod val="95000"/>
                </a:schemeClr>
              </a:solidFill>
            </a:endParaRPr>
          </a:p>
          <a:p>
            <a:pPr algn="ctr"/>
            <a:endParaRPr lang="en-US" sz="1600" dirty="0" smtClean="0">
              <a:solidFill>
                <a:schemeClr val="bg1">
                  <a:lumMod val="95000"/>
                </a:schemeClr>
              </a:solidFill>
            </a:endParaRPr>
          </a:p>
        </p:txBody>
      </p:sp>
    </p:spTree>
    <p:extLst>
      <p:ext uri="{BB962C8B-B14F-4D97-AF65-F5344CB8AC3E}">
        <p14:creationId xmlns:p14="http://schemas.microsoft.com/office/powerpoint/2010/main" val="3626585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93860">
            <a:off x="493059" y="135855"/>
            <a:ext cx="8229600" cy="2079856"/>
          </a:xfrm>
        </p:spPr>
        <p:txBody>
          <a:bodyPr>
            <a:normAutofit/>
          </a:bodyPr>
          <a:lstStyle/>
          <a:p>
            <a:r>
              <a:rPr lang="en-US" dirty="0" smtClean="0">
                <a:latin typeface="Microdot" pitchFamily="2" charset="0"/>
              </a:rPr>
              <a:t>What is </a:t>
            </a:r>
            <a:br>
              <a:rPr lang="en-US" dirty="0" smtClean="0">
                <a:latin typeface="Microdot" pitchFamily="2" charset="0"/>
              </a:rPr>
            </a:br>
            <a:r>
              <a:rPr lang="en-US" dirty="0" smtClean="0">
                <a:latin typeface="Microdot" pitchFamily="2" charset="0"/>
              </a:rPr>
              <a:t>Brucellosis?</a:t>
            </a:r>
            <a:endParaRPr lang="en-US" dirty="0">
              <a:latin typeface="Microdot" pitchFamily="2" charset="0"/>
            </a:endParaRPr>
          </a:p>
        </p:txBody>
      </p:sp>
      <p:sp>
        <p:nvSpPr>
          <p:cNvPr id="3" name="Content Placeholder 2"/>
          <p:cNvSpPr>
            <a:spLocks noGrp="1"/>
          </p:cNvSpPr>
          <p:nvPr>
            <p:ph idx="1"/>
          </p:nvPr>
        </p:nvSpPr>
        <p:spPr>
          <a:xfrm>
            <a:off x="228600" y="2514600"/>
            <a:ext cx="8686800" cy="4191000"/>
          </a:xfrm>
        </p:spPr>
        <p:txBody>
          <a:bodyPr>
            <a:normAutofit fontScale="77500" lnSpcReduction="20000"/>
          </a:bodyPr>
          <a:lstStyle/>
          <a:p>
            <a:pPr marL="0" indent="0" algn="ctr">
              <a:buNone/>
            </a:pPr>
            <a:r>
              <a:rPr lang="en-US" sz="4800" dirty="0" smtClean="0">
                <a:solidFill>
                  <a:schemeClr val="bg1">
                    <a:lumMod val="50000"/>
                  </a:schemeClr>
                </a:solidFill>
              </a:rPr>
              <a:t>Brucellosis is an infectious disease caused by the bacteria of the genus </a:t>
            </a:r>
            <a:r>
              <a:rPr lang="en-US" sz="4800" i="1" dirty="0" err="1" smtClean="0">
                <a:solidFill>
                  <a:schemeClr val="bg1">
                    <a:lumMod val="50000"/>
                  </a:schemeClr>
                </a:solidFill>
              </a:rPr>
              <a:t>Brucella</a:t>
            </a:r>
            <a:r>
              <a:rPr lang="en-US" sz="4800" dirty="0" smtClean="0">
                <a:solidFill>
                  <a:schemeClr val="bg1">
                    <a:lumMod val="50000"/>
                  </a:schemeClr>
                </a:solidFill>
              </a:rPr>
              <a:t>.</a:t>
            </a:r>
            <a:r>
              <a:rPr lang="en-US" sz="4800" dirty="0" smtClean="0"/>
              <a:t/>
            </a:r>
            <a:br>
              <a:rPr lang="en-US" sz="4800" dirty="0" smtClean="0"/>
            </a:br>
            <a:r>
              <a:rPr lang="en-US" sz="4800" dirty="0" smtClean="0"/>
              <a:t/>
            </a:r>
            <a:br>
              <a:rPr lang="en-US" sz="4800" dirty="0" smtClean="0"/>
            </a:br>
            <a:r>
              <a:rPr lang="en-US" sz="4800" i="1" dirty="0" err="1" smtClean="0">
                <a:solidFill>
                  <a:schemeClr val="bg1">
                    <a:lumMod val="50000"/>
                  </a:schemeClr>
                </a:solidFill>
              </a:rPr>
              <a:t>Brucella</a:t>
            </a:r>
            <a:r>
              <a:rPr lang="en-US" sz="4800" i="1" dirty="0" smtClean="0">
                <a:solidFill>
                  <a:schemeClr val="bg1">
                    <a:lumMod val="50000"/>
                  </a:schemeClr>
                </a:solidFill>
              </a:rPr>
              <a:t> </a:t>
            </a:r>
            <a:r>
              <a:rPr lang="en-US" sz="4800" i="1" dirty="0" err="1" smtClean="0">
                <a:solidFill>
                  <a:schemeClr val="bg1">
                    <a:lumMod val="50000"/>
                  </a:schemeClr>
                </a:solidFill>
              </a:rPr>
              <a:t>canis</a:t>
            </a:r>
            <a:r>
              <a:rPr lang="en-US" sz="4800" i="1" dirty="0" smtClean="0">
                <a:solidFill>
                  <a:schemeClr val="bg1">
                    <a:lumMod val="50000"/>
                  </a:schemeClr>
                </a:solidFill>
              </a:rPr>
              <a:t> is a </a:t>
            </a:r>
            <a:r>
              <a:rPr lang="en-US" sz="4800" i="1" dirty="0" smtClean="0"/>
              <a:t>zoonotic</a:t>
            </a:r>
            <a:r>
              <a:rPr lang="en-US" sz="4800" i="1" dirty="0" smtClean="0">
                <a:solidFill>
                  <a:schemeClr val="bg1">
                    <a:lumMod val="50000"/>
                  </a:schemeClr>
                </a:solidFill>
              </a:rPr>
              <a:t> organism, </a:t>
            </a:r>
            <a:r>
              <a:rPr lang="en-US" sz="4400" dirty="0" smtClean="0">
                <a:solidFill>
                  <a:schemeClr val="bg1">
                    <a:lumMod val="50000"/>
                  </a:schemeClr>
                </a:solidFill>
              </a:rPr>
              <a:t>although </a:t>
            </a:r>
            <a:r>
              <a:rPr lang="en-US" sz="4400" dirty="0">
                <a:solidFill>
                  <a:schemeClr val="bg1">
                    <a:lumMod val="50000"/>
                  </a:schemeClr>
                </a:solidFill>
              </a:rPr>
              <a:t>disease appears to be rare in humans. </a:t>
            </a:r>
          </a:p>
          <a:p>
            <a:pPr marL="0" indent="0" algn="ctr">
              <a:buNone/>
            </a:pPr>
            <a:r>
              <a:rPr lang="en-US" sz="4800" i="1" dirty="0" smtClean="0">
                <a:solidFill>
                  <a:schemeClr val="tx1">
                    <a:lumMod val="95000"/>
                    <a:lumOff val="5000"/>
                  </a:schemeClr>
                </a:solidFill>
              </a:rPr>
              <a:t/>
            </a:r>
            <a:br>
              <a:rPr lang="en-US" sz="4800" i="1" dirty="0" smtClean="0">
                <a:solidFill>
                  <a:schemeClr val="tx1">
                    <a:lumMod val="95000"/>
                    <a:lumOff val="5000"/>
                  </a:schemeClr>
                </a:solidFill>
              </a:rPr>
            </a:br>
            <a:endParaRPr lang="en-US" sz="4800" i="1" dirty="0" smtClean="0">
              <a:solidFill>
                <a:schemeClr val="tx1">
                  <a:lumMod val="95000"/>
                  <a:lumOff val="5000"/>
                </a:schemeClr>
              </a:solidFill>
            </a:endParaRPr>
          </a:p>
          <a:p>
            <a:pPr marL="0" indent="0" algn="ctr">
              <a:buNone/>
            </a:pPr>
            <a:r>
              <a:rPr lang="en-US" sz="2600" i="1" dirty="0" smtClean="0">
                <a:solidFill>
                  <a:schemeClr val="bg1"/>
                </a:solidFill>
              </a:rPr>
              <a:t>Zoonotic</a:t>
            </a:r>
            <a:r>
              <a:rPr lang="en-US" sz="2600" dirty="0" smtClean="0"/>
              <a:t> </a:t>
            </a:r>
            <a:r>
              <a:rPr lang="en-US" sz="2600" dirty="0"/>
              <a:t>diseases are diseases caused by infectious agents that can be transmitted between (or are shared by) animals and </a:t>
            </a:r>
            <a:r>
              <a:rPr lang="en-US" sz="2600" dirty="0" smtClean="0"/>
              <a:t>humans</a:t>
            </a:r>
            <a:endParaRPr lang="en-US" sz="2600" i="1" dirty="0" smtClean="0">
              <a:solidFill>
                <a:schemeClr val="tx1">
                  <a:lumMod val="95000"/>
                  <a:lumOff val="5000"/>
                </a:schemeClr>
              </a:solidFill>
            </a:endParaRPr>
          </a:p>
          <a:p>
            <a:pPr marL="457200" lvl="1" indent="0" algn="ctr">
              <a:buNone/>
            </a:pPr>
            <a:endParaRPr lang="en-US" dirty="0" smtClean="0"/>
          </a:p>
        </p:txBody>
      </p:sp>
    </p:spTree>
    <p:extLst>
      <p:ext uri="{BB962C8B-B14F-4D97-AF65-F5344CB8AC3E}">
        <p14:creationId xmlns:p14="http://schemas.microsoft.com/office/powerpoint/2010/main" val="1651479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800669"/>
          </a:xfrm>
          <a:solidFill>
            <a:srgbClr val="002060"/>
          </a:solidFill>
        </p:spPr>
        <p:txBody>
          <a:bodyPr>
            <a:normAutofit/>
          </a:bodyPr>
          <a:lstStyle/>
          <a:p>
            <a:r>
              <a:rPr lang="en-US" sz="3200" dirty="0" smtClean="0">
                <a:latin typeface="Microdot" pitchFamily="2" charset="0"/>
              </a:rPr>
              <a:t>Recommended Treatment</a:t>
            </a:r>
            <a:endParaRPr lang="en-US" sz="3200" dirty="0"/>
          </a:p>
        </p:txBody>
      </p:sp>
      <p:sp>
        <p:nvSpPr>
          <p:cNvPr id="5" name="Content Placeholder 4"/>
          <p:cNvSpPr>
            <a:spLocks noGrp="1"/>
          </p:cNvSpPr>
          <p:nvPr>
            <p:ph idx="1"/>
          </p:nvPr>
        </p:nvSpPr>
        <p:spPr>
          <a:xfrm>
            <a:off x="304800" y="1143000"/>
            <a:ext cx="5029201" cy="5567361"/>
          </a:xfrm>
          <a:solidFill>
            <a:srgbClr val="002060"/>
          </a:solidFill>
        </p:spPr>
        <p:txBody>
          <a:bodyPr>
            <a:normAutofit fontScale="55000" lnSpcReduction="20000"/>
          </a:bodyPr>
          <a:lstStyle/>
          <a:p>
            <a:pPr marL="0" indent="0" algn="ctr">
              <a:buNone/>
            </a:pPr>
            <a:endParaRPr lang="en-US" dirty="0" smtClean="0"/>
          </a:p>
          <a:p>
            <a:pPr marL="0" indent="0" algn="ctr">
              <a:buNone/>
            </a:pPr>
            <a:r>
              <a:rPr lang="en-US" i="1" dirty="0" smtClean="0"/>
              <a:t>B</a:t>
            </a:r>
            <a:r>
              <a:rPr lang="en-US" i="1" dirty="0"/>
              <a:t>. </a:t>
            </a:r>
            <a:r>
              <a:rPr lang="en-US" i="1" dirty="0" err="1"/>
              <a:t>canis</a:t>
            </a:r>
            <a:r>
              <a:rPr lang="en-US" dirty="0"/>
              <a:t> is difficult to eradicate because the organism survives in an intracellular location. Treatment is expensive and often unsuccessful with relapses commonly occurring. In breeding kennels the infected dogs should be isolated and eliminated from breeding</a:t>
            </a:r>
            <a:r>
              <a:rPr lang="en-US" dirty="0" smtClean="0"/>
              <a:t>.</a:t>
            </a:r>
          </a:p>
          <a:p>
            <a:pPr marL="0" indent="0" algn="ctr">
              <a:buNone/>
            </a:pPr>
            <a:r>
              <a:rPr lang="en-US" dirty="0" smtClean="0"/>
              <a:t> </a:t>
            </a:r>
            <a:r>
              <a:rPr lang="en-US" dirty="0"/>
              <a:t>Neutering and antibiotics are the best treatment to decrease the chance of infecting others via the genital secretions. </a:t>
            </a:r>
            <a:endParaRPr lang="en-US" dirty="0" smtClean="0"/>
          </a:p>
          <a:p>
            <a:pPr marL="0" indent="0" algn="ctr">
              <a:buNone/>
            </a:pPr>
            <a:r>
              <a:rPr lang="en-US" dirty="0" smtClean="0"/>
              <a:t>The </a:t>
            </a:r>
            <a:r>
              <a:rPr lang="en-US" dirty="0"/>
              <a:t>infection can persist in neutered animals but the risk of secretions is decreased</a:t>
            </a:r>
            <a:r>
              <a:rPr lang="en-US" dirty="0" smtClean="0"/>
              <a:t>.</a:t>
            </a:r>
          </a:p>
          <a:p>
            <a:pPr marL="0" indent="0" algn="ctr">
              <a:buNone/>
            </a:pPr>
            <a:r>
              <a:rPr lang="en-US" dirty="0" smtClean="0"/>
              <a:t> </a:t>
            </a:r>
            <a:r>
              <a:rPr lang="en-US" dirty="0"/>
              <a:t>Single antibiotics will not work. A combination of doxycycline with streptomycin or gentamycin or tetracycline and aminoglycosides administered for 4 weeks has shown to be successful. </a:t>
            </a:r>
            <a:endParaRPr lang="en-US" dirty="0" smtClean="0"/>
          </a:p>
          <a:p>
            <a:pPr marL="0" indent="0" algn="ctr">
              <a:buNone/>
            </a:pPr>
            <a:r>
              <a:rPr lang="en-US" dirty="0" smtClean="0"/>
              <a:t>With </a:t>
            </a:r>
            <a:r>
              <a:rPr lang="en-US" dirty="0"/>
              <a:t>any treatment a follow up test should be performed at 1 month and 3 months post treatment to check for relapses. </a:t>
            </a:r>
            <a:r>
              <a:rPr lang="en-US" dirty="0" smtClean="0"/>
              <a:t>Treatment </a:t>
            </a:r>
            <a:r>
              <a:rPr lang="en-US" dirty="0"/>
              <a:t>of canine Brucellosis will involve a round of antibiotics prescribed by a veterinarian</a:t>
            </a:r>
            <a:r>
              <a:rPr lang="en-US" dirty="0" smtClean="0"/>
              <a:t>.</a:t>
            </a:r>
          </a:p>
          <a:p>
            <a:pPr marL="0" indent="0">
              <a:buNone/>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747" y="1334068"/>
            <a:ext cx="2667000" cy="251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434" y="3962400"/>
            <a:ext cx="3225232" cy="274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366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icrodot" pitchFamily="2" charset="0"/>
              </a:rPr>
              <a:t>Prevention is Key!!!</a:t>
            </a:r>
            <a:endParaRPr lang="en-US" dirty="0">
              <a:latin typeface="Microdot" pitchFamily="2" charset="0"/>
            </a:endParaRPr>
          </a:p>
        </p:txBody>
      </p:sp>
      <p:sp>
        <p:nvSpPr>
          <p:cNvPr id="3" name="Content Placeholder 2"/>
          <p:cNvSpPr>
            <a:spLocks noGrp="1"/>
          </p:cNvSpPr>
          <p:nvPr>
            <p:ph idx="1"/>
          </p:nvPr>
        </p:nvSpPr>
        <p:spPr>
          <a:xfrm>
            <a:off x="609600" y="1524000"/>
            <a:ext cx="3921369" cy="762000"/>
          </a:xfrm>
          <a:solidFill>
            <a:srgbClr val="080808"/>
          </a:solidFill>
        </p:spPr>
        <p:txBody>
          <a:bodyPr>
            <a:normAutofit fontScale="85000" lnSpcReduction="20000"/>
          </a:bodyPr>
          <a:lstStyle/>
          <a:p>
            <a:pPr marL="0" indent="0" algn="ctr">
              <a:buNone/>
            </a:pPr>
            <a:r>
              <a:rPr lang="en-US" dirty="0">
                <a:solidFill>
                  <a:schemeClr val="tx1">
                    <a:lumMod val="50000"/>
                    <a:lumOff val="50000"/>
                  </a:schemeClr>
                </a:solidFill>
              </a:rPr>
              <a:t>Keep your dog away from other strange </a:t>
            </a:r>
            <a:r>
              <a:rPr lang="en-US" dirty="0" smtClean="0">
                <a:solidFill>
                  <a:schemeClr val="tx1">
                    <a:lumMod val="50000"/>
                    <a:lumOff val="50000"/>
                  </a:schemeClr>
                </a:solidFill>
              </a:rPr>
              <a:t>dogs</a:t>
            </a:r>
          </a:p>
          <a:p>
            <a:pPr marL="0" indent="0">
              <a:buNone/>
            </a:pPr>
            <a:endParaRPr lang="en-US" dirty="0">
              <a:solidFill>
                <a:schemeClr val="tx1">
                  <a:lumMod val="50000"/>
                  <a:lumOff val="5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27623"/>
            <a:ext cx="2667000" cy="251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533400" y="3591292"/>
            <a:ext cx="3581400" cy="1072662"/>
          </a:xfrm>
          <a:prstGeom prst="rect">
            <a:avLst/>
          </a:prstGeom>
          <a:solidFill>
            <a:srgbClr val="080808"/>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tx1">
                    <a:lumMod val="50000"/>
                    <a:lumOff val="50000"/>
                  </a:schemeClr>
                </a:solidFill>
              </a:rPr>
              <a:t>Breeding your dog, have a canine brucellosis test performed  on both dogs.</a:t>
            </a:r>
          </a:p>
          <a:p>
            <a:pPr algn="ctr"/>
            <a:endParaRPr lang="en-US" dirty="0">
              <a:solidFill>
                <a:schemeClr val="tx1">
                  <a:lumMod val="50000"/>
                  <a:lumOff val="50000"/>
                </a:schemeClr>
              </a:solidFill>
            </a:endParaRPr>
          </a:p>
        </p:txBody>
      </p:sp>
      <p:sp>
        <p:nvSpPr>
          <p:cNvPr id="6" name="Content Placeholder 2"/>
          <p:cNvSpPr txBox="1">
            <a:spLocks/>
          </p:cNvSpPr>
          <p:nvPr/>
        </p:nvSpPr>
        <p:spPr>
          <a:xfrm>
            <a:off x="4876800" y="2667000"/>
            <a:ext cx="3698631" cy="990600"/>
          </a:xfrm>
          <a:prstGeom prst="rect">
            <a:avLst/>
          </a:prstGeom>
          <a:solidFill>
            <a:srgbClr val="080808"/>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tx1">
                    <a:lumMod val="50000"/>
                    <a:lumOff val="50000"/>
                  </a:schemeClr>
                </a:solidFill>
              </a:rPr>
              <a:t>For people, Gloves should be worn while handling infected material.</a:t>
            </a:r>
          </a:p>
          <a:p>
            <a:endParaRPr lang="en-US" dirty="0">
              <a:solidFill>
                <a:schemeClr val="tx1">
                  <a:lumMod val="50000"/>
                  <a:lumOff val="50000"/>
                </a:schemeClr>
              </a:solidFill>
            </a:endParaRPr>
          </a:p>
        </p:txBody>
      </p:sp>
      <p:sp>
        <p:nvSpPr>
          <p:cNvPr id="7" name="Content Placeholder 2"/>
          <p:cNvSpPr txBox="1">
            <a:spLocks/>
          </p:cNvSpPr>
          <p:nvPr/>
        </p:nvSpPr>
        <p:spPr>
          <a:xfrm>
            <a:off x="4114800" y="5181600"/>
            <a:ext cx="1981200" cy="659422"/>
          </a:xfrm>
          <a:prstGeom prst="rect">
            <a:avLst/>
          </a:prstGeom>
          <a:solidFill>
            <a:srgbClr val="080808"/>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tx1">
                    <a:lumMod val="50000"/>
                    <a:lumOff val="50000"/>
                  </a:schemeClr>
                </a:solidFill>
              </a:rPr>
              <a:t>Vaccinate!</a:t>
            </a:r>
          </a:p>
          <a:p>
            <a:endParaRPr lang="en-US" dirty="0">
              <a:solidFill>
                <a:schemeClr val="tx1">
                  <a:lumMod val="50000"/>
                  <a:lumOff val="50000"/>
                </a:schemeClr>
              </a:solidFill>
            </a:endParaRPr>
          </a:p>
        </p:txBody>
      </p:sp>
    </p:spTree>
    <p:extLst>
      <p:ext uri="{BB962C8B-B14F-4D97-AF65-F5344CB8AC3E}">
        <p14:creationId xmlns:p14="http://schemas.microsoft.com/office/powerpoint/2010/main" val="6292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www.cfsph.iastate.edu/Factsheets/pdfs/brucellosis_canis.pdf</a:t>
            </a:r>
            <a:endParaRPr lang="en-US" dirty="0" smtClean="0"/>
          </a:p>
          <a:p>
            <a:r>
              <a:rPr lang="en-US" dirty="0">
                <a:hlinkClick r:id="rId3"/>
              </a:rPr>
              <a:t>http://www.dpi.nsw.gov.au/__</a:t>
            </a:r>
            <a:r>
              <a:rPr lang="en-US" dirty="0" smtClean="0">
                <a:hlinkClick r:id="rId3"/>
              </a:rPr>
              <a:t>data/assets/pdf_file/0006/145824/ovine-brucellosis.pdf</a:t>
            </a:r>
            <a:endParaRPr lang="en-US" dirty="0" smtClean="0"/>
          </a:p>
          <a:p>
            <a:r>
              <a:rPr lang="en-US" dirty="0">
                <a:hlinkClick r:id="rId4"/>
              </a:rPr>
              <a:t>http://</a:t>
            </a:r>
            <a:r>
              <a:rPr lang="en-US" dirty="0" smtClean="0">
                <a:hlinkClick r:id="rId4"/>
              </a:rPr>
              <a:t>www.kosvi.com/courses/vpat5215_1/vpat5310/fetus/fet07.htm</a:t>
            </a:r>
            <a:endParaRPr lang="en-US" dirty="0" smtClean="0"/>
          </a:p>
          <a:p>
            <a:r>
              <a:rPr lang="en-US" dirty="0"/>
              <a:t>http://www.vet.uga.edu/vpp/archives/IVM/ENG/EZD/scen03/agent03.htm</a:t>
            </a:r>
          </a:p>
        </p:txBody>
      </p:sp>
    </p:spTree>
    <p:extLst>
      <p:ext uri="{BB962C8B-B14F-4D97-AF65-F5344CB8AC3E}">
        <p14:creationId xmlns:p14="http://schemas.microsoft.com/office/powerpoint/2010/main" val="1796530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707" y="228600"/>
            <a:ext cx="3399693" cy="1371600"/>
          </a:xfrm>
          <a:solidFill>
            <a:srgbClr val="5D075D"/>
          </a:solidFill>
        </p:spPr>
        <p:txBody>
          <a:bodyPr>
            <a:normAutofit/>
          </a:bodyPr>
          <a:lstStyle/>
          <a:p>
            <a:r>
              <a:rPr lang="en-US" sz="2400" dirty="0" smtClean="0">
                <a:latin typeface="Microdot" pitchFamily="2" charset="0"/>
              </a:rPr>
              <a:t>History of Brucellosis</a:t>
            </a:r>
            <a:endParaRPr lang="en-US" sz="2400" dirty="0">
              <a:latin typeface="Microdot" pitchFamily="2" charset="0"/>
            </a:endParaRPr>
          </a:p>
        </p:txBody>
      </p:sp>
      <p:sp>
        <p:nvSpPr>
          <p:cNvPr id="3" name="Content Placeholder 2"/>
          <p:cNvSpPr>
            <a:spLocks noGrp="1"/>
          </p:cNvSpPr>
          <p:nvPr>
            <p:ph idx="1"/>
          </p:nvPr>
        </p:nvSpPr>
        <p:spPr>
          <a:xfrm>
            <a:off x="3048000" y="3669708"/>
            <a:ext cx="3048000" cy="3030415"/>
          </a:xfrm>
          <a:solidFill>
            <a:schemeClr val="tx1"/>
          </a:solidFill>
        </p:spPr>
        <p:txBody>
          <a:bodyPr>
            <a:normAutofit fontScale="70000" lnSpcReduction="20000"/>
          </a:bodyPr>
          <a:lstStyle/>
          <a:p>
            <a:pPr marL="0" indent="0" algn="ctr">
              <a:buNone/>
            </a:pPr>
            <a:r>
              <a:rPr lang="en-US" dirty="0" smtClean="0">
                <a:solidFill>
                  <a:srgbClr val="A70990"/>
                </a:solidFill>
              </a:rPr>
              <a:t/>
            </a:r>
            <a:br>
              <a:rPr lang="en-US" dirty="0" smtClean="0">
                <a:solidFill>
                  <a:srgbClr val="A70990"/>
                </a:solidFill>
              </a:rPr>
            </a:br>
            <a:r>
              <a:rPr lang="en-US" dirty="0" smtClean="0">
                <a:solidFill>
                  <a:srgbClr val="A70990"/>
                </a:solidFill>
              </a:rPr>
              <a:t>Brucellosis has been recognized in animals including humans since the 20th century,  thought to have existed since ancient times, as it was first described by the Romans more than 2,000 years ago.</a:t>
            </a:r>
            <a:endParaRPr lang="en-US" dirty="0" smtClean="0"/>
          </a:p>
          <a:p>
            <a:pPr algn="ctr"/>
            <a:endParaRPr lang="en-US" dirty="0">
              <a:solidFill>
                <a:schemeClr val="bg1">
                  <a:lumMod val="50000"/>
                </a:schemeClr>
              </a:solidFill>
            </a:endParaRPr>
          </a:p>
        </p:txBody>
      </p:sp>
      <p:pic>
        <p:nvPicPr>
          <p:cNvPr id="8194" name="Picture 2" descr="C:\Users\Britt\Desktop\bruc\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347" y="3806298"/>
            <a:ext cx="2317506" cy="29306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324600" y="76200"/>
            <a:ext cx="2667000" cy="3593508"/>
          </a:xfrm>
          <a:prstGeom prst="rect">
            <a:avLst/>
          </a:prstGeom>
          <a:solidFill>
            <a:schemeClr val="tx1"/>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A70990"/>
                </a:solidFill>
              </a:rPr>
              <a:t/>
            </a:r>
            <a:br>
              <a:rPr lang="en-US" dirty="0" smtClean="0">
                <a:solidFill>
                  <a:srgbClr val="A70990"/>
                </a:solidFill>
              </a:rPr>
            </a:br>
            <a:r>
              <a:rPr lang="en-US" dirty="0" smtClean="0">
                <a:solidFill>
                  <a:srgbClr val="A70990"/>
                </a:solidFill>
              </a:rPr>
              <a:t/>
            </a:r>
            <a:br>
              <a:rPr lang="en-US" dirty="0" smtClean="0">
                <a:solidFill>
                  <a:srgbClr val="A70990"/>
                </a:solidFill>
              </a:rPr>
            </a:br>
            <a:r>
              <a:rPr lang="en-US" dirty="0" smtClean="0">
                <a:solidFill>
                  <a:srgbClr val="A70990"/>
                </a:solidFill>
              </a:rPr>
              <a:t>It was not until 1887 that a British physician, Dr. David Bruce, isolated the organism that causes brucellosis from several deceased patients from the island of Malta.</a:t>
            </a:r>
          </a:p>
          <a:p>
            <a:endParaRPr lang="en-US" dirty="0" smtClean="0">
              <a:solidFill>
                <a:srgbClr val="A70990"/>
              </a:solidFill>
            </a:endParaRPr>
          </a:p>
          <a:p>
            <a:endParaRPr lang="en-US" dirty="0">
              <a:solidFill>
                <a:schemeClr val="bg1">
                  <a:lumMod val="50000"/>
                </a:schemeClr>
              </a:solidFill>
            </a:endParaRPr>
          </a:p>
        </p:txBody>
      </p:sp>
      <p:sp>
        <p:nvSpPr>
          <p:cNvPr id="4" name="Rectangle 3"/>
          <p:cNvSpPr/>
          <p:nvPr/>
        </p:nvSpPr>
        <p:spPr>
          <a:xfrm>
            <a:off x="2819400" y="1771389"/>
            <a:ext cx="3429000" cy="1754326"/>
          </a:xfrm>
          <a:prstGeom prst="rect">
            <a:avLst/>
          </a:prstGeom>
          <a:solidFill>
            <a:schemeClr val="tx1"/>
          </a:solidFill>
        </p:spPr>
        <p:txBody>
          <a:bodyPr wrap="square">
            <a:spAutoFit/>
          </a:bodyPr>
          <a:lstStyle/>
          <a:p>
            <a:pPr algn="ctr"/>
            <a:r>
              <a:rPr lang="en-US" dirty="0">
                <a:solidFill>
                  <a:srgbClr val="A70990"/>
                </a:solidFill>
              </a:rPr>
              <a:t>This disease has had several names throughout its history (including Mediterranean fever, Malta fever, Crimean fever, Ban’s disease and Undulant fever) </a:t>
            </a:r>
            <a:br>
              <a:rPr lang="en-US" dirty="0">
                <a:solidFill>
                  <a:srgbClr val="A70990"/>
                </a:solidFill>
              </a:rPr>
            </a:br>
            <a:endParaRPr lang="en-US" dirty="0">
              <a:solidFill>
                <a:srgbClr val="A70990"/>
              </a:solidFill>
            </a:endParaRPr>
          </a:p>
        </p:txBody>
      </p:sp>
      <p:sp>
        <p:nvSpPr>
          <p:cNvPr id="6" name="Rectangle 5"/>
          <p:cNvSpPr/>
          <p:nvPr/>
        </p:nvSpPr>
        <p:spPr>
          <a:xfrm>
            <a:off x="152400" y="76200"/>
            <a:ext cx="2590800" cy="3693319"/>
          </a:xfrm>
          <a:prstGeom prst="rect">
            <a:avLst/>
          </a:prstGeom>
          <a:solidFill>
            <a:schemeClr val="tx1"/>
          </a:solidFill>
        </p:spPr>
        <p:txBody>
          <a:bodyPr wrap="square">
            <a:spAutoFit/>
          </a:bodyPr>
          <a:lstStyle/>
          <a:p>
            <a:endParaRPr lang="en-US" dirty="0" smtClean="0">
              <a:solidFill>
                <a:srgbClr val="A70990"/>
              </a:solidFill>
            </a:endParaRPr>
          </a:p>
          <a:p>
            <a:r>
              <a:rPr lang="en-US" dirty="0" smtClean="0">
                <a:solidFill>
                  <a:srgbClr val="A70990"/>
                </a:solidFill>
              </a:rPr>
              <a:t>In </a:t>
            </a:r>
            <a:r>
              <a:rPr lang="en-US" dirty="0">
                <a:solidFill>
                  <a:srgbClr val="A70990"/>
                </a:solidFill>
              </a:rPr>
              <a:t>the United States, In the mid-20th century, </a:t>
            </a:r>
            <a:r>
              <a:rPr lang="en-US" i="1" dirty="0" err="1">
                <a:solidFill>
                  <a:srgbClr val="A70990"/>
                </a:solidFill>
              </a:rPr>
              <a:t>Brucella</a:t>
            </a:r>
            <a:r>
              <a:rPr lang="en-US" dirty="0">
                <a:solidFill>
                  <a:srgbClr val="A70990"/>
                </a:solidFill>
              </a:rPr>
              <a:t> was the first microorganism developed into a weapon to be used by the military.  The use of brucellosis for biological warfare purposes was later banned in 1969 by President Nixon</a:t>
            </a:r>
            <a:r>
              <a:rPr lang="en-US" dirty="0" smtClean="0">
                <a:solidFill>
                  <a:srgbClr val="A70990"/>
                </a:solidFill>
              </a:rPr>
              <a:t>.</a:t>
            </a:r>
          </a:p>
          <a:p>
            <a:endParaRPr lang="en-US" dirty="0">
              <a:solidFill>
                <a:srgbClr val="A70990"/>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843078"/>
            <a:ext cx="2247900" cy="285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966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1219201"/>
          </a:xfrm>
        </p:spPr>
        <p:txBody>
          <a:bodyPr/>
          <a:lstStyle/>
          <a:p>
            <a:pPr marL="0" indent="0" algn="ctr">
              <a:buNone/>
            </a:pPr>
            <a:r>
              <a:rPr lang="en-US" sz="2400" dirty="0">
                <a:solidFill>
                  <a:schemeClr val="tx1">
                    <a:lumMod val="50000"/>
                    <a:lumOff val="50000"/>
                  </a:schemeClr>
                </a:solidFill>
              </a:rPr>
              <a:t> It is found all over the world infecting many different types of mammals</a:t>
            </a:r>
          </a:p>
          <a:p>
            <a:endParaRPr lang="en-US" dirty="0"/>
          </a:p>
        </p:txBody>
      </p:sp>
      <p:sp>
        <p:nvSpPr>
          <p:cNvPr id="4" name="Content Placeholder 2"/>
          <p:cNvSpPr txBox="1">
            <a:spLocks/>
          </p:cNvSpPr>
          <p:nvPr/>
        </p:nvSpPr>
        <p:spPr>
          <a:xfrm>
            <a:off x="2393950" y="3352800"/>
            <a:ext cx="4235450" cy="14455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smtClean="0"/>
              <a:t>Some specific species affected include: </a:t>
            </a:r>
          </a:p>
          <a:p>
            <a:pPr marL="0" indent="0" algn="ctr">
              <a:buNone/>
            </a:pPr>
            <a:r>
              <a:rPr lang="en-US" sz="2000" dirty="0" smtClean="0"/>
              <a:t/>
            </a:r>
            <a:br>
              <a:rPr lang="en-US" sz="2000" dirty="0" smtClean="0"/>
            </a:br>
            <a:r>
              <a:rPr lang="en-US" sz="2000" dirty="0" smtClean="0"/>
              <a:t>sheep, goats, cattle, deer, elk, pigs, dogs,  and several other animals. </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2993347"/>
            <a:ext cx="2317750" cy="195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1116060"/>
            <a:ext cx="2917874" cy="187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8642" y="1119249"/>
            <a:ext cx="2909158" cy="187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5024" y="1119248"/>
            <a:ext cx="3183618" cy="187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0908" y="4945918"/>
            <a:ext cx="2514599" cy="183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6576" y="4945917"/>
            <a:ext cx="2514600" cy="183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50" y="4945918"/>
            <a:ext cx="2301173" cy="183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6160" y="2984221"/>
            <a:ext cx="2291640" cy="379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698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876800"/>
          </a:xfrm>
        </p:spPr>
        <p:txBody>
          <a:bodyPr>
            <a:normAutofit lnSpcReduction="10000"/>
          </a:bodyPr>
          <a:lstStyle/>
          <a:p>
            <a:pPr marL="0" indent="0">
              <a:buNone/>
            </a:pPr>
            <a:endParaRPr lang="en-US" dirty="0"/>
          </a:p>
          <a:p>
            <a:r>
              <a:rPr lang="en-US" sz="4000" dirty="0" smtClean="0">
                <a:solidFill>
                  <a:schemeClr val="bg1">
                    <a:lumMod val="50000"/>
                  </a:schemeClr>
                </a:solidFill>
              </a:rPr>
              <a:t>Bacteria primarily passed among animals, and they cause disease in many different vertebrates. </a:t>
            </a:r>
            <a:r>
              <a:rPr lang="en-US" sz="3600" dirty="0">
                <a:solidFill>
                  <a:schemeClr val="bg1">
                    <a:lumMod val="50000"/>
                  </a:schemeClr>
                </a:solidFill>
              </a:rPr>
              <a:t>Canine brucellosis, caused by </a:t>
            </a:r>
            <a:r>
              <a:rPr lang="en-US" sz="3600" i="1" dirty="0" err="1">
                <a:solidFill>
                  <a:schemeClr val="bg1">
                    <a:lumMod val="50000"/>
                  </a:schemeClr>
                </a:solidFill>
              </a:rPr>
              <a:t>Brucella</a:t>
            </a:r>
            <a:r>
              <a:rPr lang="en-US" sz="3600" i="1" dirty="0">
                <a:solidFill>
                  <a:schemeClr val="bg1">
                    <a:lumMod val="50000"/>
                  </a:schemeClr>
                </a:solidFill>
              </a:rPr>
              <a:t> </a:t>
            </a:r>
            <a:r>
              <a:rPr lang="en-US" sz="3600" i="1" dirty="0" err="1">
                <a:solidFill>
                  <a:schemeClr val="bg1">
                    <a:lumMod val="50000"/>
                  </a:schemeClr>
                </a:solidFill>
              </a:rPr>
              <a:t>canis</a:t>
            </a:r>
            <a:r>
              <a:rPr lang="en-US" sz="3600" dirty="0">
                <a:solidFill>
                  <a:schemeClr val="bg1">
                    <a:lumMod val="50000"/>
                  </a:schemeClr>
                </a:solidFill>
              </a:rPr>
              <a:t>, is an important cause of reproductive failure, particularly in kennels. </a:t>
            </a:r>
            <a:r>
              <a:rPr lang="en-US" sz="3600" i="1" dirty="0">
                <a:solidFill>
                  <a:schemeClr val="bg1">
                    <a:lumMod val="50000"/>
                  </a:schemeClr>
                </a:solidFill>
              </a:rPr>
              <a:t>B. </a:t>
            </a:r>
            <a:r>
              <a:rPr lang="en-US" sz="3600" i="1" dirty="0" err="1">
                <a:solidFill>
                  <a:schemeClr val="bg1">
                    <a:lumMod val="50000"/>
                  </a:schemeClr>
                </a:solidFill>
              </a:rPr>
              <a:t>abortus</a:t>
            </a:r>
            <a:r>
              <a:rPr lang="en-US" sz="3600" i="1" dirty="0">
                <a:solidFill>
                  <a:schemeClr val="bg1">
                    <a:lumMod val="50000"/>
                  </a:schemeClr>
                </a:solidFill>
              </a:rPr>
              <a:t> </a:t>
            </a:r>
            <a:r>
              <a:rPr lang="en-US" sz="3600" dirty="0">
                <a:solidFill>
                  <a:schemeClr val="bg1">
                    <a:lumMod val="50000"/>
                  </a:schemeClr>
                </a:solidFill>
              </a:rPr>
              <a:t>causes abortions, stillbirths, epididymitis, </a:t>
            </a:r>
            <a:r>
              <a:rPr lang="en-US" sz="3600" dirty="0" err="1">
                <a:solidFill>
                  <a:schemeClr val="bg1">
                    <a:lumMod val="50000"/>
                  </a:schemeClr>
                </a:solidFill>
              </a:rPr>
              <a:t>orchitis</a:t>
            </a:r>
            <a:r>
              <a:rPr lang="en-US" sz="3600" dirty="0">
                <a:solidFill>
                  <a:schemeClr val="bg1">
                    <a:lumMod val="50000"/>
                  </a:schemeClr>
                </a:solidFill>
              </a:rPr>
              <a:t> and sperm abnormalities in dogs.</a:t>
            </a:r>
          </a:p>
          <a:p>
            <a:endParaRPr lang="en-US" sz="4000" dirty="0" smtClean="0">
              <a:solidFill>
                <a:schemeClr val="bg1">
                  <a:lumMod val="50000"/>
                </a:schemeClr>
              </a:solidFill>
            </a:endParaRPr>
          </a:p>
        </p:txBody>
      </p:sp>
      <p:sp>
        <p:nvSpPr>
          <p:cNvPr id="2" name="Rectangle 1"/>
          <p:cNvSpPr/>
          <p:nvPr/>
        </p:nvSpPr>
        <p:spPr>
          <a:xfrm rot="21384663">
            <a:off x="1295400" y="609600"/>
            <a:ext cx="6553200" cy="830997"/>
          </a:xfrm>
          <a:prstGeom prst="rect">
            <a:avLst/>
          </a:prstGeom>
        </p:spPr>
        <p:txBody>
          <a:bodyPr wrap="square">
            <a:spAutoFit/>
          </a:bodyPr>
          <a:lstStyle/>
          <a:p>
            <a:pPr algn="ctr"/>
            <a:r>
              <a:rPr lang="en-US" sz="4800" dirty="0">
                <a:latin typeface="Microdot" pitchFamily="2" charset="0"/>
              </a:rPr>
              <a:t>Brucellosis</a:t>
            </a:r>
          </a:p>
        </p:txBody>
      </p:sp>
    </p:spTree>
    <p:extLst>
      <p:ext uri="{BB962C8B-B14F-4D97-AF65-F5344CB8AC3E}">
        <p14:creationId xmlns:p14="http://schemas.microsoft.com/office/powerpoint/2010/main" val="2918836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14400"/>
          </a:xfrm>
        </p:spPr>
        <p:txBody>
          <a:bodyPr>
            <a:normAutofit/>
          </a:bodyPr>
          <a:lstStyle/>
          <a:p>
            <a:r>
              <a:rPr lang="en-US" sz="1600" dirty="0" smtClean="0">
                <a:solidFill>
                  <a:schemeClr val="bg1"/>
                </a:solidFill>
                <a:latin typeface="Microdot" pitchFamily="2" charset="0"/>
              </a:rPr>
              <a:t>There </a:t>
            </a:r>
            <a:r>
              <a:rPr lang="en-US" sz="1600" dirty="0">
                <a:solidFill>
                  <a:schemeClr val="bg1"/>
                </a:solidFill>
                <a:latin typeface="Microdot" pitchFamily="2" charset="0"/>
              </a:rPr>
              <a:t>are five </a:t>
            </a:r>
            <a:r>
              <a:rPr lang="en-US" sz="1600" dirty="0" err="1">
                <a:solidFill>
                  <a:schemeClr val="bg1"/>
                </a:solidFill>
                <a:latin typeface="Microdot" pitchFamily="2" charset="0"/>
              </a:rPr>
              <a:t>Brucella</a:t>
            </a:r>
            <a:r>
              <a:rPr lang="en-US" sz="1600" dirty="0">
                <a:solidFill>
                  <a:schemeClr val="bg1"/>
                </a:solidFill>
                <a:latin typeface="Microdot" pitchFamily="2" charset="0"/>
              </a:rPr>
              <a:t> bacteria </a:t>
            </a:r>
            <a:r>
              <a:rPr lang="en-US" sz="1600" dirty="0" smtClean="0">
                <a:solidFill>
                  <a:schemeClr val="bg1"/>
                </a:solidFill>
                <a:latin typeface="Microdot" pitchFamily="2" charset="0"/>
              </a:rPr>
              <a:t/>
            </a:r>
            <a:br>
              <a:rPr lang="en-US" sz="1600" dirty="0" smtClean="0">
                <a:solidFill>
                  <a:schemeClr val="bg1"/>
                </a:solidFill>
                <a:latin typeface="Microdot" pitchFamily="2" charset="0"/>
              </a:rPr>
            </a:br>
            <a:r>
              <a:rPr lang="en-US" sz="1600" dirty="0" smtClean="0">
                <a:solidFill>
                  <a:schemeClr val="bg1"/>
                </a:solidFill>
                <a:latin typeface="Microdot" pitchFamily="2" charset="0"/>
              </a:rPr>
              <a:t>each </a:t>
            </a:r>
            <a:r>
              <a:rPr lang="en-US" sz="1600" dirty="0">
                <a:solidFill>
                  <a:schemeClr val="bg1"/>
                </a:solidFill>
                <a:latin typeface="Microdot" pitchFamily="2" charset="0"/>
              </a:rPr>
              <a:t>causing a different form of the disease</a:t>
            </a:r>
            <a:r>
              <a:rPr lang="en-US" sz="1600" dirty="0" smtClean="0">
                <a:solidFill>
                  <a:schemeClr val="bg1"/>
                </a:solidFill>
                <a:latin typeface="Microdot" pitchFamily="2" charset="0"/>
              </a:rPr>
              <a:t>. </a:t>
            </a:r>
            <a:br>
              <a:rPr lang="en-US" sz="1600" dirty="0" smtClean="0">
                <a:solidFill>
                  <a:schemeClr val="bg1"/>
                </a:solidFill>
                <a:latin typeface="Microdot" pitchFamily="2" charset="0"/>
              </a:rPr>
            </a:br>
            <a:r>
              <a:rPr lang="en-US" sz="1600" dirty="0" smtClean="0">
                <a:solidFill>
                  <a:schemeClr val="bg1"/>
                </a:solidFill>
                <a:latin typeface="Microdot" pitchFamily="2" charset="0"/>
              </a:rPr>
              <a:t>(Plus a recently discovered one)</a:t>
            </a:r>
            <a:endParaRPr lang="en-US" sz="1600" dirty="0">
              <a:solidFill>
                <a:schemeClr val="bg1"/>
              </a:solidFill>
              <a:latin typeface="Microdot" pitchFamily="2" charset="0"/>
            </a:endParaRPr>
          </a:p>
        </p:txBody>
      </p:sp>
      <p:sp>
        <p:nvSpPr>
          <p:cNvPr id="3" name="Content Placeholder 2"/>
          <p:cNvSpPr>
            <a:spLocks noGrp="1"/>
          </p:cNvSpPr>
          <p:nvPr>
            <p:ph idx="1"/>
          </p:nvPr>
        </p:nvSpPr>
        <p:spPr>
          <a:xfrm>
            <a:off x="6248400" y="1219200"/>
            <a:ext cx="2731076" cy="2514600"/>
          </a:xfrm>
          <a:solidFill>
            <a:srgbClr val="54D925"/>
          </a:solidFill>
        </p:spPr>
        <p:txBody>
          <a:bodyPr>
            <a:normAutofit/>
          </a:bodyPr>
          <a:lstStyle/>
          <a:p>
            <a:pPr marL="0" indent="0" algn="ctr">
              <a:buNone/>
            </a:pPr>
            <a:endParaRPr lang="en-US" sz="2000" b="1" dirty="0" smtClean="0"/>
          </a:p>
          <a:p>
            <a:pPr marL="0" indent="0" algn="ctr">
              <a:buNone/>
            </a:pPr>
            <a:r>
              <a:rPr lang="en-US" sz="2000" b="1" dirty="0" err="1" smtClean="0"/>
              <a:t>Brucella</a:t>
            </a:r>
            <a:r>
              <a:rPr lang="en-US" sz="2000" b="1" dirty="0" smtClean="0"/>
              <a:t> </a:t>
            </a:r>
            <a:r>
              <a:rPr lang="en-US" sz="2000" b="1" dirty="0" err="1" smtClean="0"/>
              <a:t>abortus</a:t>
            </a:r>
            <a:r>
              <a:rPr lang="en-US" sz="2000" b="1" dirty="0" smtClean="0"/>
              <a:t>- </a:t>
            </a:r>
          </a:p>
          <a:p>
            <a:pPr marL="0" indent="0" algn="ctr">
              <a:buNone/>
            </a:pPr>
            <a:r>
              <a:rPr lang="en-US" sz="2000" dirty="0" smtClean="0"/>
              <a:t>cattle</a:t>
            </a:r>
            <a:r>
              <a:rPr lang="en-US" sz="2000" dirty="0"/>
              <a:t>, causing bovine brucellosis (contagious abortion) - sometimes affects </a:t>
            </a:r>
            <a:r>
              <a:rPr lang="en-US" sz="2000" dirty="0" smtClean="0"/>
              <a:t>horses</a:t>
            </a:r>
            <a:endParaRPr lang="en-US" sz="2000" dirty="0"/>
          </a:p>
        </p:txBody>
      </p:sp>
      <p:sp>
        <p:nvSpPr>
          <p:cNvPr id="7" name="Content Placeholder 2"/>
          <p:cNvSpPr txBox="1">
            <a:spLocks/>
          </p:cNvSpPr>
          <p:nvPr/>
        </p:nvSpPr>
        <p:spPr>
          <a:xfrm>
            <a:off x="6277707" y="3962398"/>
            <a:ext cx="2655371" cy="2771774"/>
          </a:xfrm>
          <a:prstGeom prst="rect">
            <a:avLst/>
          </a:prstGeom>
          <a:solidFill>
            <a:srgbClr val="0037A4"/>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smtClean="0"/>
              <a:t/>
            </a:r>
            <a:br>
              <a:rPr lang="en-US" sz="2000" b="1" dirty="0" smtClean="0"/>
            </a:br>
            <a:r>
              <a:rPr lang="en-US" sz="2000" b="1" dirty="0" err="1" smtClean="0"/>
              <a:t>Brucella</a:t>
            </a:r>
            <a:r>
              <a:rPr lang="en-US" sz="2000" b="1" dirty="0" smtClean="0"/>
              <a:t> </a:t>
            </a:r>
            <a:r>
              <a:rPr lang="en-US" sz="2000" b="1" dirty="0" err="1" smtClean="0"/>
              <a:t>melintensis</a:t>
            </a:r>
            <a:r>
              <a:rPr lang="en-US" sz="2000" b="1" dirty="0" smtClean="0"/>
              <a:t>- </a:t>
            </a:r>
          </a:p>
          <a:p>
            <a:pPr marL="0" indent="0" algn="ctr">
              <a:buNone/>
            </a:pPr>
            <a:r>
              <a:rPr lang="en-US" sz="2000" dirty="0" smtClean="0"/>
              <a:t>mainly </a:t>
            </a:r>
            <a:r>
              <a:rPr lang="en-US" sz="2000" dirty="0"/>
              <a:t>affects female goats, causing </a:t>
            </a:r>
            <a:r>
              <a:rPr lang="en-US" sz="2000" dirty="0" err="1"/>
              <a:t>caprine</a:t>
            </a:r>
            <a:r>
              <a:rPr lang="en-US" sz="2000" dirty="0"/>
              <a:t> brucellosis - can also affect female sheep.</a:t>
            </a:r>
          </a:p>
        </p:txBody>
      </p:sp>
      <p:sp>
        <p:nvSpPr>
          <p:cNvPr id="8" name="Content Placeholder 2"/>
          <p:cNvSpPr txBox="1">
            <a:spLocks/>
          </p:cNvSpPr>
          <p:nvPr/>
        </p:nvSpPr>
        <p:spPr>
          <a:xfrm>
            <a:off x="133349" y="1219200"/>
            <a:ext cx="2845377" cy="2438400"/>
          </a:xfrm>
          <a:prstGeom prst="rect">
            <a:avLst/>
          </a:prstGeom>
          <a:solidFill>
            <a:srgbClr val="FC2C85"/>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smtClean="0"/>
              <a:t/>
            </a:r>
            <a:br>
              <a:rPr lang="en-US" sz="2000" b="1" dirty="0" smtClean="0"/>
            </a:br>
            <a:r>
              <a:rPr lang="en-US" sz="2000" b="1" dirty="0" err="1" smtClean="0"/>
              <a:t>Brucella</a:t>
            </a:r>
            <a:r>
              <a:rPr lang="en-US" sz="2000" b="1" dirty="0" smtClean="0"/>
              <a:t> </a:t>
            </a:r>
            <a:r>
              <a:rPr lang="en-US" sz="2000" b="1" dirty="0" err="1"/>
              <a:t>ovis</a:t>
            </a:r>
            <a:r>
              <a:rPr lang="en-US" sz="2000" b="1" dirty="0"/>
              <a:t> </a:t>
            </a:r>
            <a:r>
              <a:rPr lang="en-US" sz="2000" b="1" dirty="0" smtClean="0"/>
              <a:t>– </a:t>
            </a:r>
            <a:br>
              <a:rPr lang="en-US" sz="2000" b="1" dirty="0" smtClean="0"/>
            </a:br>
            <a:r>
              <a:rPr lang="en-US" sz="2000" dirty="0" smtClean="0"/>
              <a:t>affects </a:t>
            </a:r>
            <a:r>
              <a:rPr lang="en-US" sz="2000" dirty="0"/>
              <a:t>sheep, causing ovine </a:t>
            </a:r>
            <a:r>
              <a:rPr lang="en-US" sz="2000" dirty="0" smtClean="0"/>
              <a:t>brucellosis.</a:t>
            </a:r>
            <a:r>
              <a:rPr lang="en-US" sz="2000" dirty="0"/>
              <a:t/>
            </a:r>
            <a:br>
              <a:rPr lang="en-US" sz="2000" dirty="0"/>
            </a:br>
            <a:r>
              <a:rPr lang="en-US" sz="2000" dirty="0"/>
              <a:t>Ovine brucellosis is not known to cause disease in humans.</a:t>
            </a:r>
          </a:p>
        </p:txBody>
      </p:sp>
      <p:sp>
        <p:nvSpPr>
          <p:cNvPr id="9" name="Content Placeholder 2"/>
          <p:cNvSpPr txBox="1">
            <a:spLocks/>
          </p:cNvSpPr>
          <p:nvPr/>
        </p:nvSpPr>
        <p:spPr>
          <a:xfrm>
            <a:off x="133350" y="3962400"/>
            <a:ext cx="2838450" cy="2771772"/>
          </a:xfrm>
          <a:prstGeom prst="rect">
            <a:avLst/>
          </a:prstGeom>
          <a:solidFill>
            <a:srgbClr val="FAF40A"/>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smtClean="0"/>
          </a:p>
          <a:p>
            <a:pPr marL="0" indent="0" algn="ctr">
              <a:buNone/>
            </a:pPr>
            <a:r>
              <a:rPr lang="en-US" sz="2000" b="1" dirty="0" err="1" smtClean="0"/>
              <a:t>Brucella</a:t>
            </a:r>
            <a:r>
              <a:rPr lang="en-US" sz="2000" b="1" dirty="0" smtClean="0"/>
              <a:t> </a:t>
            </a:r>
            <a:r>
              <a:rPr lang="en-US" sz="2000" b="1" dirty="0" err="1"/>
              <a:t>suis</a:t>
            </a:r>
            <a:r>
              <a:rPr lang="en-US" sz="2000" b="1" dirty="0"/>
              <a:t> </a:t>
            </a:r>
            <a:r>
              <a:rPr lang="en-US" sz="2000" dirty="0" smtClean="0"/>
              <a:t>– </a:t>
            </a:r>
          </a:p>
          <a:p>
            <a:pPr marL="0" indent="0" algn="ctr">
              <a:buNone/>
            </a:pPr>
            <a:r>
              <a:rPr lang="en-US" sz="2000" dirty="0" smtClean="0"/>
              <a:t>affects </a:t>
            </a:r>
            <a:r>
              <a:rPr lang="en-US" sz="2000" dirty="0"/>
              <a:t>pigs, causing swine brucellosis - it has also been isolated from horses.</a:t>
            </a:r>
          </a:p>
        </p:txBody>
      </p:sp>
      <p:sp>
        <p:nvSpPr>
          <p:cNvPr id="12" name="Content Placeholder 2"/>
          <p:cNvSpPr txBox="1">
            <a:spLocks/>
          </p:cNvSpPr>
          <p:nvPr/>
        </p:nvSpPr>
        <p:spPr>
          <a:xfrm>
            <a:off x="3165762" y="2209800"/>
            <a:ext cx="2888673" cy="3048000"/>
          </a:xfrm>
          <a:prstGeom prst="rect">
            <a:avLst/>
          </a:prstGeom>
          <a:solidFill>
            <a:srgbClr val="260026"/>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i="1" dirty="0" smtClean="0">
                <a:solidFill>
                  <a:schemeClr val="bg1"/>
                </a:solidFill>
              </a:rPr>
              <a:t/>
            </a:r>
            <a:br>
              <a:rPr lang="en-US" sz="2000" i="1" dirty="0" smtClean="0">
                <a:solidFill>
                  <a:schemeClr val="bg1"/>
                </a:solidFill>
              </a:rPr>
            </a:br>
            <a:r>
              <a:rPr lang="en-US" sz="2000" i="1" dirty="0" smtClean="0">
                <a:solidFill>
                  <a:schemeClr val="bg1"/>
                </a:solidFill>
              </a:rPr>
              <a:t/>
            </a:r>
            <a:br>
              <a:rPr lang="en-US" sz="2000" i="1" dirty="0" smtClean="0">
                <a:solidFill>
                  <a:schemeClr val="bg1"/>
                </a:solidFill>
              </a:rPr>
            </a:br>
            <a:r>
              <a:rPr lang="en-US" sz="2000" i="1" dirty="0" err="1" smtClean="0">
                <a:solidFill>
                  <a:schemeClr val="bg1"/>
                </a:solidFill>
              </a:rPr>
              <a:t>Brucella</a:t>
            </a:r>
            <a:r>
              <a:rPr lang="en-US" sz="2000" i="1" dirty="0" smtClean="0">
                <a:solidFill>
                  <a:schemeClr val="bg1"/>
                </a:solidFill>
              </a:rPr>
              <a:t> </a:t>
            </a:r>
            <a:r>
              <a:rPr lang="en-US" sz="2000" i="1" dirty="0" err="1">
                <a:solidFill>
                  <a:schemeClr val="bg1"/>
                </a:solidFill>
              </a:rPr>
              <a:t>canis</a:t>
            </a:r>
            <a:r>
              <a:rPr lang="en-US" sz="2000" dirty="0">
                <a:solidFill>
                  <a:schemeClr val="bg1"/>
                </a:solidFill>
              </a:rPr>
              <a:t> </a:t>
            </a:r>
            <a:r>
              <a:rPr lang="en-US" sz="2000" dirty="0" smtClean="0">
                <a:solidFill>
                  <a:schemeClr val="bg1"/>
                </a:solidFill>
              </a:rPr>
              <a:t>– </a:t>
            </a:r>
          </a:p>
          <a:p>
            <a:pPr marL="0" indent="0" algn="ctr">
              <a:buNone/>
            </a:pPr>
            <a:r>
              <a:rPr lang="en-US" sz="2000" dirty="0" smtClean="0">
                <a:solidFill>
                  <a:schemeClr val="bg1"/>
                </a:solidFill>
              </a:rPr>
              <a:t>affects </a:t>
            </a:r>
            <a:r>
              <a:rPr lang="en-US" sz="2000" dirty="0">
                <a:solidFill>
                  <a:schemeClr val="bg1"/>
                </a:solidFill>
              </a:rPr>
              <a:t>dogs, </a:t>
            </a:r>
            <a:endParaRPr lang="en-US" sz="2000" dirty="0" smtClean="0">
              <a:solidFill>
                <a:schemeClr val="bg1"/>
              </a:solidFill>
            </a:endParaRPr>
          </a:p>
          <a:p>
            <a:pPr marL="0" indent="0" algn="ctr">
              <a:buNone/>
            </a:pPr>
            <a:r>
              <a:rPr lang="en-US" sz="2000" dirty="0" smtClean="0">
                <a:solidFill>
                  <a:schemeClr val="bg1"/>
                </a:solidFill>
              </a:rPr>
              <a:t>causing </a:t>
            </a:r>
            <a:r>
              <a:rPr lang="en-US" sz="2000" dirty="0">
                <a:solidFill>
                  <a:schemeClr val="bg1"/>
                </a:solidFill>
              </a:rPr>
              <a:t>canine brucellosis.</a:t>
            </a:r>
          </a:p>
        </p:txBody>
      </p:sp>
      <p:sp>
        <p:nvSpPr>
          <p:cNvPr id="11" name="Rectangle 10"/>
          <p:cNvSpPr/>
          <p:nvPr/>
        </p:nvSpPr>
        <p:spPr>
          <a:xfrm>
            <a:off x="3314698" y="5533843"/>
            <a:ext cx="2590800" cy="1200329"/>
          </a:xfrm>
          <a:prstGeom prst="rect">
            <a:avLst/>
          </a:prstGeom>
          <a:solidFill>
            <a:schemeClr val="accent6">
              <a:lumMod val="75000"/>
            </a:schemeClr>
          </a:solidFill>
        </p:spPr>
        <p:txBody>
          <a:bodyPr wrap="square">
            <a:spAutoFit/>
          </a:bodyPr>
          <a:lstStyle/>
          <a:p>
            <a:pPr algn="ctr"/>
            <a:r>
              <a:rPr lang="en-US" dirty="0" smtClean="0"/>
              <a:t> </a:t>
            </a:r>
            <a:r>
              <a:rPr lang="en-US" b="1" dirty="0" smtClean="0"/>
              <a:t>B. </a:t>
            </a:r>
            <a:r>
              <a:rPr lang="en-US" b="1" dirty="0" err="1" smtClean="0"/>
              <a:t>Neotomae</a:t>
            </a:r>
            <a:r>
              <a:rPr lang="en-US" b="1" dirty="0" smtClean="0"/>
              <a:t> –</a:t>
            </a:r>
            <a:br>
              <a:rPr lang="en-US" b="1" dirty="0" smtClean="0"/>
            </a:br>
            <a:r>
              <a:rPr lang="en-US" b="1" dirty="0" smtClean="0"/>
              <a:t> </a:t>
            </a:r>
            <a:r>
              <a:rPr lang="en-US" dirty="0" smtClean="0"/>
              <a:t>Recently </a:t>
            </a:r>
            <a:r>
              <a:rPr lang="en-US" dirty="0"/>
              <a:t>new species were discovered, in marine mammals</a:t>
            </a:r>
          </a:p>
        </p:txBody>
      </p:sp>
    </p:spTree>
    <p:extLst>
      <p:ext uri="{BB962C8B-B14F-4D97-AF65-F5344CB8AC3E}">
        <p14:creationId xmlns:p14="http://schemas.microsoft.com/office/powerpoint/2010/main" val="88755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295400"/>
          </a:xfrm>
          <a:solidFill>
            <a:srgbClr val="FC2C85"/>
          </a:solidFill>
        </p:spPr>
        <p:txBody>
          <a:bodyPr>
            <a:normAutofit/>
          </a:bodyPr>
          <a:lstStyle/>
          <a:p>
            <a:r>
              <a:rPr lang="en-US" sz="3600" b="1" dirty="0" err="1" smtClean="0">
                <a:latin typeface="Microdot" pitchFamily="2" charset="0"/>
              </a:rPr>
              <a:t>Brucella</a:t>
            </a:r>
            <a:r>
              <a:rPr lang="en-US" sz="3600" b="1" dirty="0" smtClean="0">
                <a:latin typeface="Microdot" pitchFamily="2" charset="0"/>
              </a:rPr>
              <a:t> </a:t>
            </a:r>
            <a:r>
              <a:rPr lang="en-US" sz="3600" b="1" dirty="0" err="1" smtClean="0">
                <a:latin typeface="Microdot" pitchFamily="2" charset="0"/>
              </a:rPr>
              <a:t>ovis</a:t>
            </a:r>
            <a:r>
              <a:rPr lang="en-US" sz="3600" b="1" dirty="0" smtClean="0">
                <a:latin typeface="Microdot" pitchFamily="2" charset="0"/>
              </a:rPr>
              <a:t/>
            </a:r>
            <a:br>
              <a:rPr lang="en-US" sz="3600" b="1" dirty="0" smtClean="0">
                <a:latin typeface="Microdot" pitchFamily="2" charset="0"/>
              </a:rPr>
            </a:br>
            <a:r>
              <a:rPr lang="en-US" sz="2000" dirty="0" smtClean="0"/>
              <a:t>Affects </a:t>
            </a:r>
            <a:r>
              <a:rPr lang="en-US" sz="2000" dirty="0"/>
              <a:t>sheep, causing ovine brucellosis.</a:t>
            </a:r>
            <a:br>
              <a:rPr lang="en-US" sz="2000" dirty="0"/>
            </a:br>
            <a:r>
              <a:rPr lang="en-US" sz="2000" dirty="0"/>
              <a:t>Ovine brucellosis is not known to cause disease in humans</a:t>
            </a:r>
            <a:r>
              <a:rPr lang="en-US" sz="2000" dirty="0" smtClean="0"/>
              <a:t>.</a:t>
            </a:r>
            <a:endParaRPr lang="en-US" sz="3600" dirty="0">
              <a:latin typeface="Microdot" pitchFamily="2" charset="0"/>
            </a:endParaRPr>
          </a:p>
        </p:txBody>
      </p:sp>
      <p:sp>
        <p:nvSpPr>
          <p:cNvPr id="3" name="Content Placeholder 2"/>
          <p:cNvSpPr>
            <a:spLocks noGrp="1"/>
          </p:cNvSpPr>
          <p:nvPr>
            <p:ph idx="1"/>
          </p:nvPr>
        </p:nvSpPr>
        <p:spPr>
          <a:xfrm>
            <a:off x="4876800" y="1746739"/>
            <a:ext cx="4038600" cy="1758461"/>
          </a:xfrm>
          <a:solidFill>
            <a:srgbClr val="FC2C85"/>
          </a:solidFill>
        </p:spPr>
        <p:txBody>
          <a:bodyPr>
            <a:normAutofit fontScale="92500" lnSpcReduction="20000"/>
          </a:bodyPr>
          <a:lstStyle/>
          <a:p>
            <a:pPr marL="0" indent="0" algn="ctr">
              <a:buNone/>
            </a:pPr>
            <a:r>
              <a:rPr lang="en-US" sz="1800" i="1" dirty="0" smtClean="0"/>
              <a:t/>
            </a:r>
            <a:br>
              <a:rPr lang="en-US" sz="1800" i="1" dirty="0" smtClean="0"/>
            </a:br>
            <a:r>
              <a:rPr lang="en-US" sz="1800" i="1" dirty="0" err="1" smtClean="0"/>
              <a:t>Brucella</a:t>
            </a:r>
            <a:r>
              <a:rPr lang="en-US" sz="1800" i="1" dirty="0" smtClean="0"/>
              <a:t> </a:t>
            </a:r>
            <a:r>
              <a:rPr lang="en-US" sz="1800" i="1" dirty="0" err="1"/>
              <a:t>Ovis</a:t>
            </a:r>
            <a:r>
              <a:rPr lang="en-US" sz="1800" dirty="0"/>
              <a:t> is an infection of the genital tract that may cause lesions which affects the quality of the semen and the fertility of the effected ram. </a:t>
            </a:r>
            <a:r>
              <a:rPr lang="en-US" sz="1800" dirty="0" smtClean="0"/>
              <a:t/>
            </a:r>
            <a:br>
              <a:rPr lang="en-US" sz="1800" dirty="0" smtClean="0"/>
            </a:br>
            <a:r>
              <a:rPr lang="en-US" sz="1800" dirty="0" smtClean="0"/>
              <a:t/>
            </a:r>
            <a:br>
              <a:rPr lang="en-US" sz="1800" dirty="0" smtClean="0"/>
            </a:br>
            <a:r>
              <a:rPr lang="en-US" sz="1800" dirty="0" smtClean="0"/>
              <a:t>The </a:t>
            </a:r>
            <a:r>
              <a:rPr lang="en-US" sz="1800" dirty="0"/>
              <a:t>organism can enter the body through any mucous membrane.</a:t>
            </a:r>
          </a:p>
        </p:txBody>
      </p:sp>
      <p:sp>
        <p:nvSpPr>
          <p:cNvPr id="4" name="Content Placeholder 2"/>
          <p:cNvSpPr txBox="1">
            <a:spLocks/>
          </p:cNvSpPr>
          <p:nvPr/>
        </p:nvSpPr>
        <p:spPr>
          <a:xfrm>
            <a:off x="152400" y="1752600"/>
            <a:ext cx="4419600" cy="4953000"/>
          </a:xfrm>
          <a:prstGeom prst="rect">
            <a:avLst/>
          </a:prstGeom>
          <a:solidFill>
            <a:srgbClr val="FC2C85"/>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
            </a:r>
            <a:br>
              <a:rPr lang="en-US" sz="2000" dirty="0" smtClean="0"/>
            </a:br>
            <a:r>
              <a:rPr lang="en-US" sz="2000" dirty="0" smtClean="0"/>
              <a:t>Before a flock </a:t>
            </a:r>
            <a:r>
              <a:rPr lang="en-US" sz="2000" dirty="0"/>
              <a:t>can be accredited as being ‘free of ovine brucellosis’ all rams and teasers over six months of age must be blood tested twice and found negative on both occasions. The interval between the two tests must be </a:t>
            </a:r>
            <a:r>
              <a:rPr lang="en-US" sz="2000" dirty="0" smtClean="0"/>
              <a:t>between 2 &amp;5 months</a:t>
            </a:r>
            <a:r>
              <a:rPr lang="en-US" sz="2000" dirty="0"/>
              <a:t>. </a:t>
            </a:r>
            <a:endParaRPr lang="en-US" sz="2000" dirty="0" smtClean="0"/>
          </a:p>
          <a:p>
            <a:pPr marL="0" indent="0" algn="ctr">
              <a:buNone/>
            </a:pPr>
            <a:endParaRPr lang="en-US" sz="2000" dirty="0" smtClean="0"/>
          </a:p>
          <a:p>
            <a:pPr marL="0" indent="0" algn="ctr">
              <a:buNone/>
            </a:pPr>
            <a:r>
              <a:rPr lang="en-US" sz="2000" dirty="0" smtClean="0"/>
              <a:t>If </a:t>
            </a:r>
            <a:r>
              <a:rPr lang="en-US" sz="2000" dirty="0"/>
              <a:t>tested negative, then the flock can become accredited. </a:t>
            </a:r>
            <a:r>
              <a:rPr lang="en-US" sz="2000" dirty="0" smtClean="0"/>
              <a:t>For </a:t>
            </a:r>
            <a:r>
              <a:rPr lang="en-US" sz="2000" dirty="0"/>
              <a:t>a flock to maintain an ‘ovine brucellosis free’ status, all rams eligible for testing must be reassessed every </a:t>
            </a:r>
            <a:r>
              <a:rPr lang="en-US" sz="2000" dirty="0" smtClean="0"/>
              <a:t>2 </a:t>
            </a:r>
            <a:r>
              <a:rPr lang="en-US" sz="2000" dirty="0"/>
              <a:t>years following initial accreditation. </a:t>
            </a:r>
          </a:p>
          <a:p>
            <a:pPr marL="0" indent="0" algn="ctr">
              <a:buNone/>
            </a:pPr>
            <a:endParaRPr lang="en-US" sz="2000" dirty="0" smtClean="0"/>
          </a:p>
          <a:p>
            <a:pPr marL="0" indent="0" algn="ctr">
              <a:buNone/>
            </a:pPr>
            <a:r>
              <a:rPr lang="en-US" sz="2000" dirty="0" smtClean="0"/>
              <a:t>Rams </a:t>
            </a:r>
            <a:r>
              <a:rPr lang="en-US" sz="2000" dirty="0"/>
              <a:t>introduced from non-accredited flocks must be isolated for six weeks and then pass a blood test before joining the rest of the flock.</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505200"/>
            <a:ext cx="277250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952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3308" y="3966884"/>
            <a:ext cx="3534506" cy="1648470"/>
          </a:xfrm>
          <a:solidFill>
            <a:srgbClr val="FFFF00"/>
          </a:solidFill>
        </p:spPr>
        <p:txBody>
          <a:bodyPr>
            <a:normAutofit lnSpcReduction="10000"/>
          </a:bodyPr>
          <a:lstStyle/>
          <a:p>
            <a:pPr marL="0" indent="0" algn="ctr">
              <a:buNone/>
            </a:pPr>
            <a:r>
              <a:rPr lang="en-US" sz="1800" dirty="0" smtClean="0"/>
              <a:t/>
            </a:r>
            <a:br>
              <a:rPr lang="en-US" sz="1800" dirty="0" smtClean="0"/>
            </a:br>
            <a:r>
              <a:rPr lang="en-US" sz="1800" dirty="0" smtClean="0"/>
              <a:t>The </a:t>
            </a:r>
            <a:r>
              <a:rPr lang="en-US" sz="1800" dirty="0"/>
              <a:t>disease typically causes chronic inflammatory lesions in the reproductive organs of susceptible animals or </a:t>
            </a:r>
            <a:r>
              <a:rPr lang="en-US" sz="1800" b="1" dirty="0" err="1" smtClean="0">
                <a:solidFill>
                  <a:srgbClr val="5D075D"/>
                </a:solidFill>
              </a:rPr>
              <a:t>orchitis</a:t>
            </a:r>
            <a:r>
              <a:rPr lang="en-US" sz="1800" b="1" dirty="0" smtClean="0">
                <a:solidFill>
                  <a:srgbClr val="5D075D"/>
                </a:solidFill>
              </a:rPr>
              <a:t> </a:t>
            </a:r>
            <a:r>
              <a:rPr lang="en-US" sz="1800" dirty="0" smtClean="0"/>
              <a:t>and </a:t>
            </a:r>
            <a:r>
              <a:rPr lang="en-US" sz="1800" dirty="0"/>
              <a:t>may even affect joints and other organs</a:t>
            </a:r>
            <a:r>
              <a:rPr lang="en-US" sz="1800" dirty="0" smtClean="0"/>
              <a:t>.</a:t>
            </a:r>
          </a:p>
        </p:txBody>
      </p:sp>
      <p:sp>
        <p:nvSpPr>
          <p:cNvPr id="4" name="Content Placeholder 2"/>
          <p:cNvSpPr txBox="1">
            <a:spLocks noGrp="1"/>
          </p:cNvSpPr>
          <p:nvPr>
            <p:ph type="title"/>
          </p:nvPr>
        </p:nvSpPr>
        <p:spPr>
          <a:xfrm>
            <a:off x="158262" y="274116"/>
            <a:ext cx="6745165" cy="1295400"/>
          </a:xfrm>
          <a:prstGeom prst="rect">
            <a:avLst/>
          </a:prstGeom>
          <a:solidFill>
            <a:srgbClr val="FAF40A"/>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err="1">
                <a:latin typeface="Microdot" pitchFamily="2" charset="0"/>
              </a:rPr>
              <a:t>Brucella</a:t>
            </a:r>
            <a:r>
              <a:rPr lang="en-US" sz="3600" dirty="0">
                <a:latin typeface="Microdot" pitchFamily="2" charset="0"/>
              </a:rPr>
              <a:t> </a:t>
            </a:r>
            <a:r>
              <a:rPr lang="en-US" sz="3600" dirty="0" err="1">
                <a:latin typeface="Microdot" pitchFamily="2" charset="0"/>
              </a:rPr>
              <a:t>suis</a:t>
            </a:r>
            <a:r>
              <a:rPr lang="en-US" sz="3600" dirty="0">
                <a:latin typeface="Microdot" pitchFamily="2" charset="0"/>
              </a:rPr>
              <a:t> -</a:t>
            </a:r>
            <a:r>
              <a:rPr lang="en-US" sz="2000" b="1" dirty="0">
                <a:latin typeface="Microdot" pitchFamily="2" charset="0"/>
              </a:rPr>
              <a:t/>
            </a:r>
            <a:br>
              <a:rPr lang="en-US" sz="2000" b="1" dirty="0">
                <a:latin typeface="Microdot" pitchFamily="2" charset="0"/>
              </a:rPr>
            </a:br>
            <a:r>
              <a:rPr lang="en-US" sz="2000" dirty="0" smtClean="0"/>
              <a:t>affects </a:t>
            </a:r>
            <a:r>
              <a:rPr lang="en-US" sz="2000" dirty="0"/>
              <a:t>pigs, causing swine brucellosis </a:t>
            </a:r>
            <a:r>
              <a:rPr lang="en-US" sz="2000" dirty="0" smtClean="0"/>
              <a:t/>
            </a:r>
            <a:br>
              <a:rPr lang="en-US" sz="2000" dirty="0" smtClean="0"/>
            </a:br>
            <a:r>
              <a:rPr lang="en-US" sz="2000" dirty="0" smtClean="0"/>
              <a:t>- </a:t>
            </a:r>
            <a:r>
              <a:rPr lang="en-US" sz="2000" dirty="0"/>
              <a:t>it has also been isolated from horses.</a:t>
            </a:r>
          </a:p>
        </p:txBody>
      </p:sp>
      <p:sp>
        <p:nvSpPr>
          <p:cNvPr id="5" name="Rectangle 4"/>
          <p:cNvSpPr/>
          <p:nvPr/>
        </p:nvSpPr>
        <p:spPr>
          <a:xfrm>
            <a:off x="200665" y="3924476"/>
            <a:ext cx="4980935" cy="2616101"/>
          </a:xfrm>
          <a:prstGeom prst="rect">
            <a:avLst/>
          </a:prstGeom>
          <a:solidFill>
            <a:srgbClr val="FFFF00"/>
          </a:solidFill>
        </p:spPr>
        <p:txBody>
          <a:bodyPr wrap="square">
            <a:spAutoFit/>
          </a:bodyPr>
          <a:lstStyle/>
          <a:p>
            <a:pPr algn="ctr"/>
            <a:r>
              <a:rPr lang="en-US" dirty="0" smtClean="0"/>
              <a:t>The </a:t>
            </a:r>
            <a:r>
              <a:rPr lang="en-US" dirty="0"/>
              <a:t>most common symptom is abortion in pregnant susceptible hosts at any stage of gestation</a:t>
            </a:r>
            <a:r>
              <a:rPr lang="en-US" dirty="0" smtClean="0"/>
              <a:t>. </a:t>
            </a:r>
          </a:p>
          <a:p>
            <a:pPr algn="ctr"/>
            <a:endParaRPr lang="en-US" dirty="0"/>
          </a:p>
          <a:p>
            <a:pPr algn="ctr"/>
            <a:r>
              <a:rPr lang="en-US" dirty="0" smtClean="0"/>
              <a:t>Other </a:t>
            </a:r>
            <a:r>
              <a:rPr lang="en-US" dirty="0"/>
              <a:t>manifestations are temporary or permanent sterility, lameness, posterior paralysis, </a:t>
            </a:r>
            <a:r>
              <a:rPr lang="en-US" sz="2000" b="1" dirty="0" smtClean="0">
                <a:solidFill>
                  <a:srgbClr val="5D075D"/>
                </a:solidFill>
              </a:rPr>
              <a:t>spondylitis</a:t>
            </a:r>
            <a:r>
              <a:rPr lang="en-US" dirty="0" smtClean="0"/>
              <a:t>, and </a:t>
            </a:r>
            <a:r>
              <a:rPr lang="en-US" dirty="0"/>
              <a:t>abscess formation. It is transmitted mainly by ingestion of infected tissues or fluids, semen during breeding, and suckling infected animals</a:t>
            </a:r>
            <a:r>
              <a:rPr lang="en-US" dirty="0" smtClean="0"/>
              <a:t>.</a:t>
            </a:r>
            <a:r>
              <a:rPr lang="en-US" baseline="30000" dirty="0"/>
              <a:t> </a:t>
            </a:r>
            <a:r>
              <a:rPr lang="en-US" dirty="0" smtClean="0"/>
              <a:t> </a:t>
            </a:r>
            <a:endParaRPr lang="en-US" dirty="0"/>
          </a:p>
        </p:txBody>
      </p:sp>
      <p:sp>
        <p:nvSpPr>
          <p:cNvPr id="6" name="Rectangle 5"/>
          <p:cNvSpPr/>
          <p:nvPr/>
        </p:nvSpPr>
        <p:spPr>
          <a:xfrm>
            <a:off x="5386755" y="6048706"/>
            <a:ext cx="3528648" cy="738664"/>
          </a:xfrm>
          <a:prstGeom prst="rect">
            <a:avLst/>
          </a:prstGeom>
          <a:solidFill>
            <a:srgbClr val="FFFF00"/>
          </a:solidFill>
        </p:spPr>
        <p:txBody>
          <a:bodyPr wrap="square">
            <a:spAutoFit/>
          </a:bodyPr>
          <a:lstStyle/>
          <a:p>
            <a:pPr algn="ctr"/>
            <a:r>
              <a:rPr lang="en-US" sz="1400" b="1" dirty="0" err="1" smtClean="0">
                <a:solidFill>
                  <a:srgbClr val="5D075D"/>
                </a:solidFill>
              </a:rPr>
              <a:t>Orchitis</a:t>
            </a:r>
            <a:r>
              <a:rPr lang="en-US" sz="1400" b="1" dirty="0" smtClean="0">
                <a:solidFill>
                  <a:srgbClr val="5D075D"/>
                </a:solidFill>
              </a:rPr>
              <a:t> –</a:t>
            </a:r>
            <a:r>
              <a:rPr lang="en-US" sz="1400" dirty="0" smtClean="0"/>
              <a:t> Condition </a:t>
            </a:r>
            <a:r>
              <a:rPr lang="en-US" sz="1400" dirty="0"/>
              <a:t>of the testes involving </a:t>
            </a:r>
            <a:r>
              <a:rPr lang="en-US" sz="1400" dirty="0" smtClean="0"/>
              <a:t>inflammation &amp;can </a:t>
            </a:r>
            <a:r>
              <a:rPr lang="en-US" sz="1400" dirty="0"/>
              <a:t>also involve swelling and frequent </a:t>
            </a:r>
            <a:r>
              <a:rPr lang="en-US" sz="1400" dirty="0" smtClean="0"/>
              <a:t>infection</a:t>
            </a:r>
            <a:endParaRPr lang="en-US" sz="1400" dirty="0"/>
          </a:p>
        </p:txBody>
      </p:sp>
      <p:sp>
        <p:nvSpPr>
          <p:cNvPr id="7" name="Rectangle 6"/>
          <p:cNvSpPr/>
          <p:nvPr/>
        </p:nvSpPr>
        <p:spPr>
          <a:xfrm>
            <a:off x="200665" y="6418038"/>
            <a:ext cx="4980935" cy="369332"/>
          </a:xfrm>
          <a:prstGeom prst="rect">
            <a:avLst/>
          </a:prstGeom>
          <a:solidFill>
            <a:srgbClr val="FFFF00"/>
          </a:solidFill>
        </p:spPr>
        <p:txBody>
          <a:bodyPr wrap="square">
            <a:spAutoFit/>
          </a:bodyPr>
          <a:lstStyle/>
          <a:p>
            <a:pPr algn="ctr"/>
            <a:r>
              <a:rPr lang="en-US" sz="1400" b="1" dirty="0" smtClean="0">
                <a:solidFill>
                  <a:srgbClr val="5D075D"/>
                </a:solidFill>
              </a:rPr>
              <a:t>Spondylitis –</a:t>
            </a:r>
            <a:r>
              <a:rPr lang="en-US" sz="1400" dirty="0" smtClean="0"/>
              <a:t> is </a:t>
            </a:r>
            <a:r>
              <a:rPr lang="en-US" sz="1400" dirty="0"/>
              <a:t>an inflammation of </a:t>
            </a:r>
            <a:r>
              <a:rPr lang="en-US" sz="1400" dirty="0" smtClean="0"/>
              <a:t>the vertebra </a:t>
            </a:r>
            <a:r>
              <a:rPr lang="en-US" dirty="0" smtClean="0"/>
              <a: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5" y="1755203"/>
            <a:ext cx="3380735" cy="19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242743" y="1061137"/>
            <a:ext cx="3475891" cy="186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851764" y="1738997"/>
            <a:ext cx="2999642" cy="2031325"/>
          </a:xfrm>
          <a:prstGeom prst="rect">
            <a:avLst/>
          </a:prstGeom>
          <a:solidFill>
            <a:srgbClr val="FFFF00"/>
          </a:solidFill>
        </p:spPr>
        <p:txBody>
          <a:bodyPr wrap="square">
            <a:spAutoFit/>
          </a:bodyPr>
          <a:lstStyle/>
          <a:p>
            <a:pPr algn="ctr"/>
            <a:r>
              <a:rPr lang="en-US" dirty="0"/>
              <a:t>The skeleton </a:t>
            </a:r>
            <a:r>
              <a:rPr lang="en-US" dirty="0" smtClean="0"/>
              <a:t>(</a:t>
            </a:r>
            <a:r>
              <a:rPr lang="en-US" dirty="0"/>
              <a:t>including joints and intervertebral discs as shown here) is often infected by </a:t>
            </a:r>
            <a:r>
              <a:rPr lang="en-US" i="1" dirty="0" err="1"/>
              <a:t>Brucella</a:t>
            </a:r>
            <a:r>
              <a:rPr lang="en-US" i="1" dirty="0"/>
              <a:t> </a:t>
            </a:r>
            <a:r>
              <a:rPr lang="en-US" i="1" dirty="0" err="1"/>
              <a:t>suis</a:t>
            </a:r>
            <a:r>
              <a:rPr lang="en-US" dirty="0"/>
              <a:t> in pigs</a:t>
            </a:r>
            <a:r>
              <a:rPr lang="en-US" dirty="0" smtClean="0"/>
              <a:t>.</a:t>
            </a:r>
          </a:p>
          <a:p>
            <a:pPr algn="ctr"/>
            <a:endParaRPr lang="en-US" dirty="0"/>
          </a:p>
          <a:p>
            <a:pPr algn="ctr"/>
            <a:r>
              <a:rPr lang="en-US" dirty="0" smtClean="0"/>
              <a:t> </a:t>
            </a:r>
            <a:r>
              <a:rPr lang="en-US" dirty="0"/>
              <a:t>The same is true in dogs with </a:t>
            </a:r>
            <a:r>
              <a:rPr lang="en-US" i="1" dirty="0" err="1"/>
              <a:t>Brucella</a:t>
            </a:r>
            <a:r>
              <a:rPr lang="en-US" i="1" dirty="0"/>
              <a:t> </a:t>
            </a:r>
            <a:r>
              <a:rPr lang="en-US" i="1" dirty="0" err="1"/>
              <a:t>canis</a:t>
            </a:r>
            <a:r>
              <a:rPr lang="en-US" dirty="0"/>
              <a:t>.</a:t>
            </a:r>
          </a:p>
        </p:txBody>
      </p:sp>
    </p:spTree>
    <p:extLst>
      <p:ext uri="{BB962C8B-B14F-4D97-AF65-F5344CB8AC3E}">
        <p14:creationId xmlns:p14="http://schemas.microsoft.com/office/powerpoint/2010/main" val="2733354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312"/>
            <a:ext cx="8809891" cy="889488"/>
          </a:xfrm>
          <a:solidFill>
            <a:srgbClr val="54D925"/>
          </a:solidFill>
        </p:spPr>
        <p:txBody>
          <a:bodyPr>
            <a:noAutofit/>
          </a:bodyPr>
          <a:lstStyle/>
          <a:p>
            <a:pPr marL="0" indent="0"/>
            <a:r>
              <a:rPr lang="en-US" sz="2400" b="1" dirty="0" smtClean="0">
                <a:latin typeface="Microdot" pitchFamily="2" charset="0"/>
              </a:rPr>
              <a:t/>
            </a:r>
            <a:br>
              <a:rPr lang="en-US" sz="2400" b="1" dirty="0" smtClean="0">
                <a:latin typeface="Microdot" pitchFamily="2" charset="0"/>
              </a:rPr>
            </a:br>
            <a:r>
              <a:rPr lang="en-US" sz="2800" b="1" dirty="0" err="1" smtClean="0">
                <a:latin typeface="Microdot" pitchFamily="2" charset="0"/>
              </a:rPr>
              <a:t>Brucella</a:t>
            </a:r>
            <a:r>
              <a:rPr lang="en-US" sz="2800" b="1" dirty="0" smtClean="0">
                <a:latin typeface="Microdot" pitchFamily="2" charset="0"/>
              </a:rPr>
              <a:t> </a:t>
            </a:r>
            <a:r>
              <a:rPr lang="en-US" sz="2800" b="1" dirty="0" err="1">
                <a:latin typeface="Microdot" pitchFamily="2" charset="0"/>
              </a:rPr>
              <a:t>abortus</a:t>
            </a:r>
            <a:r>
              <a:rPr lang="en-US" sz="2800" b="1" dirty="0">
                <a:latin typeface="Microdot" pitchFamily="2" charset="0"/>
              </a:rPr>
              <a:t>- </a:t>
            </a:r>
            <a:r>
              <a:rPr lang="en-US" sz="2400" b="1" dirty="0"/>
              <a:t/>
            </a:r>
            <a:br>
              <a:rPr lang="en-US" sz="2400" b="1" dirty="0"/>
            </a:br>
            <a:r>
              <a:rPr lang="en-US" sz="1800" dirty="0"/>
              <a:t>cattle, causing bovine brucellosis (contagious abortion) </a:t>
            </a:r>
            <a:r>
              <a:rPr lang="en-US" sz="1800" dirty="0" smtClean="0"/>
              <a:t/>
            </a:r>
            <a:br>
              <a:rPr lang="en-US" sz="1800" dirty="0" smtClean="0"/>
            </a:br>
            <a:r>
              <a:rPr lang="en-US" sz="1800" dirty="0" smtClean="0"/>
              <a:t>- </a:t>
            </a:r>
            <a:r>
              <a:rPr lang="en-US" sz="1800" dirty="0"/>
              <a:t>sometimes affects horses</a:t>
            </a:r>
            <a:r>
              <a:rPr lang="en-US" sz="2400" dirty="0"/>
              <a:t/>
            </a:r>
            <a:br>
              <a:rPr lang="en-US" sz="2400" dirty="0"/>
            </a:br>
            <a:endParaRPr lang="en-US" sz="2400" dirty="0"/>
          </a:p>
        </p:txBody>
      </p:sp>
      <p:sp>
        <p:nvSpPr>
          <p:cNvPr id="3" name="Content Placeholder 2"/>
          <p:cNvSpPr>
            <a:spLocks noGrp="1"/>
          </p:cNvSpPr>
          <p:nvPr>
            <p:ph idx="1"/>
          </p:nvPr>
        </p:nvSpPr>
        <p:spPr>
          <a:xfrm>
            <a:off x="4196857" y="2689240"/>
            <a:ext cx="2145326" cy="830997"/>
          </a:xfrm>
          <a:solidFill>
            <a:srgbClr val="54D925"/>
          </a:solidFill>
        </p:spPr>
        <p:txBody>
          <a:bodyPr>
            <a:normAutofit fontScale="47500" lnSpcReduction="20000"/>
          </a:bodyPr>
          <a:lstStyle/>
          <a:p>
            <a:pPr marL="0" indent="0" algn="ctr">
              <a:buNone/>
            </a:pPr>
            <a:r>
              <a:rPr lang="en-US" sz="2900" dirty="0" smtClean="0"/>
              <a:t>Bovine </a:t>
            </a:r>
            <a:r>
              <a:rPr lang="en-US" sz="2900" dirty="0"/>
              <a:t>Placenta </a:t>
            </a:r>
            <a:endParaRPr lang="en-US" sz="2900" dirty="0" smtClean="0"/>
          </a:p>
          <a:p>
            <a:pPr marL="0" indent="0" algn="ctr">
              <a:buNone/>
            </a:pPr>
            <a:r>
              <a:rPr lang="en-US" sz="2900" dirty="0" smtClean="0"/>
              <a:t>The </a:t>
            </a:r>
            <a:r>
              <a:rPr lang="en-US" sz="2900" dirty="0"/>
              <a:t>placenta contains numerous hemorrhagic cotyledons. </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344" y="1146663"/>
            <a:ext cx="2480908" cy="379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196857" y="4974309"/>
            <a:ext cx="4688491" cy="1654585"/>
          </a:xfrm>
          <a:prstGeom prst="rect">
            <a:avLst/>
          </a:prstGeom>
          <a:solidFill>
            <a:srgbClr val="54D925"/>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300" b="1" dirty="0" smtClean="0">
                <a:solidFill>
                  <a:schemeClr val="bg1"/>
                </a:solidFill>
              </a:rPr>
              <a:t>Poll Evil - </a:t>
            </a:r>
            <a:r>
              <a:rPr lang="en-US" sz="2300" dirty="0" smtClean="0"/>
              <a:t>a condition of horses involving inflammation of the supra-</a:t>
            </a:r>
            <a:r>
              <a:rPr lang="en-US" sz="2300" dirty="0" err="1" smtClean="0"/>
              <a:t>atlantal</a:t>
            </a:r>
            <a:r>
              <a:rPr lang="en-US" sz="2300" dirty="0" smtClean="0"/>
              <a:t> bursa and infection with </a:t>
            </a:r>
            <a:r>
              <a:rPr lang="en-US" sz="2300" dirty="0" err="1" smtClean="0"/>
              <a:t>Brucella</a:t>
            </a:r>
            <a:r>
              <a:rPr lang="en-US" sz="2300" dirty="0" smtClean="0"/>
              <a:t> </a:t>
            </a:r>
            <a:r>
              <a:rPr lang="en-US" sz="2300" dirty="0" err="1" smtClean="0"/>
              <a:t>abortus</a:t>
            </a:r>
            <a:r>
              <a:rPr lang="en-US" sz="2300" dirty="0" smtClean="0"/>
              <a:t>, occasionally </a:t>
            </a:r>
            <a:r>
              <a:rPr lang="en-US" sz="2300" dirty="0" err="1" smtClean="0"/>
              <a:t>Brucella</a:t>
            </a:r>
            <a:r>
              <a:rPr lang="en-US" sz="2300" dirty="0" smtClean="0"/>
              <a:t> </a:t>
            </a:r>
            <a:r>
              <a:rPr lang="en-US" sz="2300" dirty="0" err="1" smtClean="0"/>
              <a:t>suis</a:t>
            </a:r>
            <a:r>
              <a:rPr lang="en-US" sz="2300" dirty="0" smtClean="0"/>
              <a:t>.</a:t>
            </a:r>
          </a:p>
          <a:p>
            <a:pPr marL="0" indent="0" algn="ctr">
              <a:buNone/>
            </a:pPr>
            <a:r>
              <a:rPr lang="en-US" sz="2300" dirty="0" smtClean="0"/>
              <a:t>The bursa is swollen and painful initially and may rupture to discharge through a sinus.</a:t>
            </a:r>
          </a:p>
          <a:p>
            <a:pPr algn="ct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857" y="3600805"/>
            <a:ext cx="2116017" cy="129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3629607"/>
            <a:ext cx="4016618" cy="3046988"/>
          </a:xfrm>
          <a:prstGeom prst="rect">
            <a:avLst/>
          </a:prstGeom>
          <a:solidFill>
            <a:srgbClr val="54D925"/>
          </a:solidFill>
        </p:spPr>
        <p:txBody>
          <a:bodyPr wrap="square">
            <a:spAutoFit/>
          </a:bodyPr>
          <a:lstStyle/>
          <a:p>
            <a:pPr algn="ctr"/>
            <a:endParaRPr lang="en-US" sz="1600" dirty="0" smtClean="0"/>
          </a:p>
          <a:p>
            <a:pPr algn="ctr"/>
            <a:r>
              <a:rPr lang="en-US" sz="1600" dirty="0" smtClean="0"/>
              <a:t>In </a:t>
            </a:r>
            <a:r>
              <a:rPr lang="en-US" sz="1600" dirty="0"/>
              <a:t>humans this disease cause both acute and chronic symptoms, but can be treated with antibiotics. Because of this economic effect on the cattle business and the disease potential in humans, the US has spent close to $3.5 billion trying to vaccinate the cattle herds in the US </a:t>
            </a:r>
            <a:r>
              <a:rPr lang="en-US" sz="1600" dirty="0" smtClean="0"/>
              <a:t>. </a:t>
            </a:r>
            <a:r>
              <a:rPr lang="en-US" sz="1600" dirty="0"/>
              <a:t>It is possible for </a:t>
            </a:r>
            <a:r>
              <a:rPr lang="en-US" sz="1600" i="1" dirty="0"/>
              <a:t>B. </a:t>
            </a:r>
            <a:r>
              <a:rPr lang="en-US" sz="1600" i="1" dirty="0" err="1"/>
              <a:t>abortus</a:t>
            </a:r>
            <a:r>
              <a:rPr lang="en-US" sz="1600" dirty="0"/>
              <a:t> to be spread from wild populations of elk and bison into domestic cattle herds and this is why the US government continues to be vigilant in tracking potential cases within </a:t>
            </a:r>
            <a:r>
              <a:rPr lang="en-US" sz="1600" dirty="0" smtClean="0"/>
              <a:t>herds.</a:t>
            </a:r>
            <a:endParaRPr lang="en-US" sz="1600" dirty="0"/>
          </a:p>
        </p:txBody>
      </p:sp>
      <p:sp>
        <p:nvSpPr>
          <p:cNvPr id="6" name="Rectangle 5"/>
          <p:cNvSpPr/>
          <p:nvPr/>
        </p:nvSpPr>
        <p:spPr>
          <a:xfrm>
            <a:off x="76200" y="2700641"/>
            <a:ext cx="3962400" cy="830997"/>
          </a:xfrm>
          <a:prstGeom prst="rect">
            <a:avLst/>
          </a:prstGeom>
          <a:solidFill>
            <a:srgbClr val="54D925"/>
          </a:solidFill>
        </p:spPr>
        <p:txBody>
          <a:bodyPr wrap="square">
            <a:spAutoFit/>
          </a:bodyPr>
          <a:lstStyle/>
          <a:p>
            <a:pPr algn="ctr"/>
            <a:r>
              <a:rPr lang="en-US" sz="1600" i="1" dirty="0" smtClean="0"/>
              <a:t>B</a:t>
            </a:r>
            <a:r>
              <a:rPr lang="en-US" sz="1600" i="1" dirty="0"/>
              <a:t>. </a:t>
            </a:r>
            <a:r>
              <a:rPr lang="en-US" sz="1600" i="1" dirty="0" err="1"/>
              <a:t>abortus</a:t>
            </a:r>
            <a:r>
              <a:rPr lang="en-US" sz="1600" i="1" dirty="0"/>
              <a:t> </a:t>
            </a:r>
            <a:r>
              <a:rPr lang="en-US" sz="1600" dirty="0"/>
              <a:t>can be found in wildlife hosts in some regions, including the Greater Yellowstone Area of North America. </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76698" y="328980"/>
            <a:ext cx="1406769" cy="306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6663"/>
            <a:ext cx="2667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232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1475</TotalTime>
  <Words>1306</Words>
  <Application>Microsoft Office PowerPoint</Application>
  <PresentationFormat>On-screen Show (4:3)</PresentationFormat>
  <Paragraphs>137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Brucellosis</vt:lpstr>
      <vt:lpstr>What is  Brucellosis?</vt:lpstr>
      <vt:lpstr>History of Brucellosis</vt:lpstr>
      <vt:lpstr>PowerPoint Presentation</vt:lpstr>
      <vt:lpstr>PowerPoint Presentation</vt:lpstr>
      <vt:lpstr>There are five Brucella bacteria  each causing a different form of the disease.  (Plus a recently discovered one)</vt:lpstr>
      <vt:lpstr>Brucella ovis Affects sheep, causing ovine brucellosis. Ovine brucellosis is not known to cause disease in humans.</vt:lpstr>
      <vt:lpstr>Brucella suis - affects pigs, causing swine brucellosis  - it has also been isolated from horses.</vt:lpstr>
      <vt:lpstr> Brucella abortus-  cattle, causing bovine brucellosis (contagious abortion)  - sometimes affects horses </vt:lpstr>
      <vt:lpstr>PowerPoint Presentation</vt:lpstr>
      <vt:lpstr>Brucella melintensis-  mainly affects female goats, causing caprine brucellosis - can also affect female sheep.</vt:lpstr>
      <vt:lpstr>PowerPoint Presentation</vt:lpstr>
      <vt:lpstr>Brucellosis  Canine Clinical Signs</vt:lpstr>
      <vt:lpstr>More Canine Clinical Signs</vt:lpstr>
      <vt:lpstr>Brucella canis causes disease in the canine that is characterized by infection of the reproductive tract..</vt:lpstr>
      <vt:lpstr>Brucellosis in Humans</vt:lpstr>
      <vt:lpstr>Where are you, Brucellosis?</vt:lpstr>
      <vt:lpstr>PowerPoint Presentation</vt:lpstr>
      <vt:lpstr>Diagnosis and Diagnostic Testing</vt:lpstr>
      <vt:lpstr>Recommended Treatment</vt:lpstr>
      <vt:lpstr>Prevention is Key!!!</vt:lpstr>
      <vt:lpstr>Resources</vt:lpstr>
    </vt:vector>
  </TitlesOfParts>
  <Company>Lutheran Education Association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Brucellosis</dc:title>
  <dc:creator>Brittney Nicole Wilson</dc:creator>
  <cp:lastModifiedBy>Brittney Nicole Wilson</cp:lastModifiedBy>
  <cp:revision>66</cp:revision>
  <dcterms:created xsi:type="dcterms:W3CDTF">2011-07-12T00:21:01Z</dcterms:created>
  <dcterms:modified xsi:type="dcterms:W3CDTF">2011-07-25T15:22:42Z</dcterms:modified>
</cp:coreProperties>
</file>